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342" r:id="rId2"/>
    <p:sldId id="392" r:id="rId3"/>
    <p:sldId id="393" r:id="rId4"/>
    <p:sldId id="394" r:id="rId5"/>
    <p:sldId id="411" r:id="rId6"/>
    <p:sldId id="395" r:id="rId7"/>
    <p:sldId id="362" r:id="rId8"/>
    <p:sldId id="387" r:id="rId9"/>
    <p:sldId id="366" r:id="rId10"/>
    <p:sldId id="402" r:id="rId11"/>
    <p:sldId id="409" r:id="rId12"/>
    <p:sldId id="410" r:id="rId13"/>
    <p:sldId id="396" r:id="rId14"/>
    <p:sldId id="400" r:id="rId15"/>
    <p:sldId id="401" r:id="rId16"/>
    <p:sldId id="403" r:id="rId17"/>
    <p:sldId id="408" r:id="rId18"/>
    <p:sldId id="363" r:id="rId19"/>
    <p:sldId id="407" r:id="rId20"/>
    <p:sldId id="406" r:id="rId21"/>
    <p:sldId id="368" r:id="rId22"/>
    <p:sldId id="397" r:id="rId23"/>
    <p:sldId id="398" r:id="rId24"/>
    <p:sldId id="399" r:id="rId25"/>
  </p:sldIdLst>
  <p:sldSz cx="9144000" cy="6858000" type="screen4x3"/>
  <p:notesSz cx="6781800" cy="9918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474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7448" autoAdjust="0"/>
  </p:normalViewPr>
  <p:slideViewPr>
    <p:cSldViewPr>
      <p:cViewPr varScale="1">
        <p:scale>
          <a:sx n="106" d="100"/>
          <a:sy n="106" d="100"/>
        </p:scale>
        <p:origin x="-8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2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FondazioneRDB\Desktop\Presentazioni%20per%20Tito\Cermes\cassa%20integrazione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Documents%20and%20Settings\FondazioneRDB\Desktop\Gaetano\Tito\audizione_senato_131209\grafico%20tutele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/>
      <c:areaChart>
        <c:grouping val="stacked"/>
        <c:ser>
          <c:idx val="0"/>
          <c:order val="0"/>
          <c:tx>
            <c:strRef>
              <c:f>Sheet1!$A$5</c:f>
              <c:strCache>
                <c:ptCount val="1"/>
                <c:pt idx="0">
                  <c:v>Giovani Disoccupati</c:v>
                </c:pt>
              </c:strCache>
            </c:strRef>
          </c:tx>
          <c:spPr>
            <a:solidFill>
              <a:srgbClr val="4F81BD">
                <a:lumMod val="75000"/>
                <a:alpha val="76000"/>
              </a:srgbClr>
            </a:solidFill>
          </c:spPr>
          <c:cat>
            <c:numRef>
              <c:f>Sheet1!$B$3:$G$3</c:f>
              <c:numCache>
                <c:formatCode>General</c:formatCode>
                <c:ptCount val="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</c:numCache>
            </c:numRef>
          </c:cat>
          <c:val>
            <c:numRef>
              <c:f>Sheet1!$B$5:$G$5</c:f>
              <c:numCache>
                <c:formatCode>General</c:formatCode>
                <c:ptCount val="6"/>
                <c:pt idx="0">
                  <c:v>380</c:v>
                </c:pt>
                <c:pt idx="1">
                  <c:v>399</c:v>
                </c:pt>
                <c:pt idx="2">
                  <c:v>450</c:v>
                </c:pt>
                <c:pt idx="3">
                  <c:v>480</c:v>
                </c:pt>
                <c:pt idx="4">
                  <c:v>482</c:v>
                </c:pt>
                <c:pt idx="5">
                  <c:v>610</c:v>
                </c:pt>
              </c:numCache>
            </c:numRef>
          </c:val>
        </c:ser>
        <c:ser>
          <c:idx val="1"/>
          <c:order val="1"/>
          <c:tx>
            <c:strRef>
              <c:f>Sheet1!$A$6</c:f>
              <c:strCache>
                <c:ptCount val="1"/>
                <c:pt idx="0">
                  <c:v>Disoccupati</c:v>
                </c:pt>
              </c:strCache>
            </c:strRef>
          </c:tx>
          <c:spPr>
            <a:solidFill>
              <a:srgbClr val="C00000">
                <a:alpha val="53000"/>
              </a:srgbClr>
            </a:solidFill>
          </c:spPr>
          <c:cat>
            <c:numRef>
              <c:f>Sheet1!$B$3:$G$3</c:f>
              <c:numCache>
                <c:formatCode>General</c:formatCode>
                <c:ptCount val="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</c:numCache>
            </c:numRef>
          </c:cat>
          <c:val>
            <c:numRef>
              <c:f>Sheet1!$B$6:$G$6</c:f>
              <c:numCache>
                <c:formatCode>General</c:formatCode>
                <c:ptCount val="6"/>
                <c:pt idx="0">
                  <c:v>1126</c:v>
                </c:pt>
                <c:pt idx="1">
                  <c:v>1293</c:v>
                </c:pt>
                <c:pt idx="2">
                  <c:v>1495</c:v>
                </c:pt>
                <c:pt idx="3">
                  <c:v>1622</c:v>
                </c:pt>
                <c:pt idx="4">
                  <c:v>1626</c:v>
                </c:pt>
                <c:pt idx="5">
                  <c:v>2134</c:v>
                </c:pt>
              </c:numCache>
            </c:numRef>
          </c:val>
        </c:ser>
        <c:ser>
          <c:idx val="2"/>
          <c:order val="2"/>
          <c:tx>
            <c:strRef>
              <c:f>Sheet1!$A$7</c:f>
              <c:strCache>
                <c:ptCount val="1"/>
                <c:pt idx="0">
                  <c:v>Inattivi disponibili a lavorare</c:v>
                </c:pt>
              </c:strCache>
            </c:strRef>
          </c:tx>
          <c:spPr>
            <a:solidFill>
              <a:srgbClr val="92D050">
                <a:alpha val="50000"/>
              </a:srgbClr>
            </a:solidFill>
          </c:spPr>
          <c:cat>
            <c:numRef>
              <c:f>Sheet1!$B$3:$G$3</c:f>
              <c:numCache>
                <c:formatCode>General</c:formatCode>
                <c:ptCount val="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</c:numCache>
            </c:numRef>
          </c:cat>
          <c:val>
            <c:numRef>
              <c:f>Sheet1!$B$7:$G$7</c:f>
              <c:numCache>
                <c:formatCode>General</c:formatCode>
                <c:ptCount val="6"/>
                <c:pt idx="0">
                  <c:v>2541</c:v>
                </c:pt>
                <c:pt idx="1">
                  <c:v>2626</c:v>
                </c:pt>
                <c:pt idx="2">
                  <c:v>2600</c:v>
                </c:pt>
                <c:pt idx="3">
                  <c:v>2764</c:v>
                </c:pt>
                <c:pt idx="4">
                  <c:v>2897</c:v>
                </c:pt>
                <c:pt idx="5">
                  <c:v>2975</c:v>
                </c:pt>
              </c:numCache>
            </c:numRef>
          </c:val>
        </c:ser>
        <c:axId val="78944512"/>
        <c:axId val="79355904"/>
      </c:areaChart>
      <c:catAx>
        <c:axId val="78944512"/>
        <c:scaling>
          <c:orientation val="minMax"/>
        </c:scaling>
        <c:axPos val="b"/>
        <c:numFmt formatCode="General" sourceLinked="1"/>
        <c:tickLblPos val="nextTo"/>
        <c:crossAx val="79355904"/>
        <c:crosses val="autoZero"/>
        <c:auto val="1"/>
        <c:lblAlgn val="ctr"/>
        <c:lblOffset val="100"/>
      </c:catAx>
      <c:valAx>
        <c:axId val="79355904"/>
        <c:scaling>
          <c:orientation val="minMax"/>
        </c:scaling>
        <c:axPos val="l"/>
        <c:majorGridlines/>
        <c:numFmt formatCode="General" sourceLinked="1"/>
        <c:tickLblPos val="nextTo"/>
        <c:crossAx val="7894451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8549952783024057"/>
          <c:y val="0.25271729067140675"/>
          <c:w val="0.20820156887329991"/>
          <c:h val="0.15946353182979781"/>
        </c:manualLayout>
      </c:layout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9.893514034643526E-2"/>
          <c:y val="4.1313392079242693E-2"/>
          <c:w val="0.85025799823294257"/>
          <c:h val="0.85321472217372674"/>
        </c:manualLayout>
      </c:layout>
      <c:lineChart>
        <c:grouping val="standard"/>
        <c:ser>
          <c:idx val="0"/>
          <c:order val="0"/>
          <c:tx>
            <c:v>Totale </c:v>
          </c:tx>
          <c:marker>
            <c:symbol val="none"/>
          </c:marker>
          <c:cat>
            <c:numRef>
              <c:f>Foglio2!$B$40:$B$115</c:f>
              <c:numCache>
                <c:formatCode>mmm\-yy</c:formatCode>
                <c:ptCount val="76"/>
                <c:pt idx="0">
                  <c:v>39083</c:v>
                </c:pt>
                <c:pt idx="1">
                  <c:v>39114</c:v>
                </c:pt>
                <c:pt idx="2">
                  <c:v>39142</c:v>
                </c:pt>
                <c:pt idx="3">
                  <c:v>39173</c:v>
                </c:pt>
                <c:pt idx="4">
                  <c:v>39203</c:v>
                </c:pt>
                <c:pt idx="5">
                  <c:v>39234</c:v>
                </c:pt>
                <c:pt idx="6">
                  <c:v>39264</c:v>
                </c:pt>
                <c:pt idx="7">
                  <c:v>39295</c:v>
                </c:pt>
                <c:pt idx="8">
                  <c:v>39326</c:v>
                </c:pt>
                <c:pt idx="9">
                  <c:v>39356</c:v>
                </c:pt>
                <c:pt idx="10">
                  <c:v>39387</c:v>
                </c:pt>
                <c:pt idx="11">
                  <c:v>39417</c:v>
                </c:pt>
                <c:pt idx="12">
                  <c:v>39448</c:v>
                </c:pt>
                <c:pt idx="13">
                  <c:v>39479</c:v>
                </c:pt>
                <c:pt idx="14">
                  <c:v>39508</c:v>
                </c:pt>
                <c:pt idx="15">
                  <c:v>39539</c:v>
                </c:pt>
                <c:pt idx="16">
                  <c:v>39569</c:v>
                </c:pt>
                <c:pt idx="17">
                  <c:v>39600</c:v>
                </c:pt>
                <c:pt idx="18">
                  <c:v>39630</c:v>
                </c:pt>
                <c:pt idx="19">
                  <c:v>39661</c:v>
                </c:pt>
                <c:pt idx="20">
                  <c:v>39692</c:v>
                </c:pt>
                <c:pt idx="21">
                  <c:v>39722</c:v>
                </c:pt>
                <c:pt idx="22">
                  <c:v>39753</c:v>
                </c:pt>
                <c:pt idx="23">
                  <c:v>39783</c:v>
                </c:pt>
                <c:pt idx="24">
                  <c:v>39814</c:v>
                </c:pt>
                <c:pt idx="25">
                  <c:v>39845</c:v>
                </c:pt>
                <c:pt idx="26">
                  <c:v>39873</c:v>
                </c:pt>
                <c:pt idx="27">
                  <c:v>39904</c:v>
                </c:pt>
                <c:pt idx="28">
                  <c:v>39934</c:v>
                </c:pt>
                <c:pt idx="29">
                  <c:v>39965</c:v>
                </c:pt>
                <c:pt idx="30">
                  <c:v>39995</c:v>
                </c:pt>
                <c:pt idx="31">
                  <c:v>40026</c:v>
                </c:pt>
                <c:pt idx="32">
                  <c:v>40057</c:v>
                </c:pt>
                <c:pt idx="33">
                  <c:v>40087</c:v>
                </c:pt>
                <c:pt idx="34">
                  <c:v>40118</c:v>
                </c:pt>
                <c:pt idx="35">
                  <c:v>40148</c:v>
                </c:pt>
                <c:pt idx="36">
                  <c:v>40179</c:v>
                </c:pt>
                <c:pt idx="37">
                  <c:v>40210</c:v>
                </c:pt>
                <c:pt idx="38">
                  <c:v>40238</c:v>
                </c:pt>
                <c:pt idx="39">
                  <c:v>40269</c:v>
                </c:pt>
                <c:pt idx="40">
                  <c:v>40299</c:v>
                </c:pt>
                <c:pt idx="41">
                  <c:v>40330</c:v>
                </c:pt>
                <c:pt idx="42">
                  <c:v>40360</c:v>
                </c:pt>
                <c:pt idx="43">
                  <c:v>40391</c:v>
                </c:pt>
                <c:pt idx="44">
                  <c:v>40422</c:v>
                </c:pt>
                <c:pt idx="45">
                  <c:v>40452</c:v>
                </c:pt>
                <c:pt idx="46">
                  <c:v>40483</c:v>
                </c:pt>
                <c:pt idx="47">
                  <c:v>40513</c:v>
                </c:pt>
                <c:pt idx="48">
                  <c:v>40544</c:v>
                </c:pt>
                <c:pt idx="49">
                  <c:v>40575</c:v>
                </c:pt>
                <c:pt idx="50">
                  <c:v>40603</c:v>
                </c:pt>
                <c:pt idx="51">
                  <c:v>40634</c:v>
                </c:pt>
                <c:pt idx="52">
                  <c:v>40664</c:v>
                </c:pt>
                <c:pt idx="53">
                  <c:v>40695</c:v>
                </c:pt>
                <c:pt idx="54">
                  <c:v>40725</c:v>
                </c:pt>
                <c:pt idx="55">
                  <c:v>40756</c:v>
                </c:pt>
                <c:pt idx="56">
                  <c:v>40787</c:v>
                </c:pt>
                <c:pt idx="57">
                  <c:v>40817</c:v>
                </c:pt>
                <c:pt idx="58">
                  <c:v>40848</c:v>
                </c:pt>
                <c:pt idx="59">
                  <c:v>40878</c:v>
                </c:pt>
                <c:pt idx="60">
                  <c:v>40909</c:v>
                </c:pt>
                <c:pt idx="61">
                  <c:v>40940</c:v>
                </c:pt>
                <c:pt idx="62">
                  <c:v>40969</c:v>
                </c:pt>
                <c:pt idx="63">
                  <c:v>41000</c:v>
                </c:pt>
                <c:pt idx="64">
                  <c:v>41030</c:v>
                </c:pt>
                <c:pt idx="65">
                  <c:v>41061</c:v>
                </c:pt>
                <c:pt idx="66">
                  <c:v>41091</c:v>
                </c:pt>
                <c:pt idx="67">
                  <c:v>41122</c:v>
                </c:pt>
                <c:pt idx="68">
                  <c:v>41153</c:v>
                </c:pt>
                <c:pt idx="69">
                  <c:v>41183</c:v>
                </c:pt>
                <c:pt idx="70">
                  <c:v>41214</c:v>
                </c:pt>
                <c:pt idx="71">
                  <c:v>41244</c:v>
                </c:pt>
                <c:pt idx="72">
                  <c:v>41275</c:v>
                </c:pt>
                <c:pt idx="73">
                  <c:v>41306</c:v>
                </c:pt>
                <c:pt idx="74">
                  <c:v>41334</c:v>
                </c:pt>
                <c:pt idx="75">
                  <c:v>41365</c:v>
                </c:pt>
              </c:numCache>
            </c:numRef>
          </c:cat>
          <c:val>
            <c:numRef>
              <c:f>Foglio2!$F$40:$F$115</c:f>
              <c:numCache>
                <c:formatCode>#,##0</c:formatCode>
                <c:ptCount val="76"/>
                <c:pt idx="0">
                  <c:v>15372275</c:v>
                </c:pt>
                <c:pt idx="1">
                  <c:v>13017082</c:v>
                </c:pt>
                <c:pt idx="2">
                  <c:v>16660829</c:v>
                </c:pt>
                <c:pt idx="3">
                  <c:v>15199870</c:v>
                </c:pt>
                <c:pt idx="4">
                  <c:v>17086379</c:v>
                </c:pt>
                <c:pt idx="5">
                  <c:v>15351613</c:v>
                </c:pt>
                <c:pt idx="6">
                  <c:v>15414898</c:v>
                </c:pt>
                <c:pt idx="7">
                  <c:v>7926610</c:v>
                </c:pt>
                <c:pt idx="8">
                  <c:v>16007599</c:v>
                </c:pt>
                <c:pt idx="9">
                  <c:v>17642488</c:v>
                </c:pt>
                <c:pt idx="10">
                  <c:v>18963844</c:v>
                </c:pt>
                <c:pt idx="11">
                  <c:v>15067985</c:v>
                </c:pt>
                <c:pt idx="12">
                  <c:v>15410399</c:v>
                </c:pt>
                <c:pt idx="13">
                  <c:v>16196435</c:v>
                </c:pt>
                <c:pt idx="14">
                  <c:v>15312793</c:v>
                </c:pt>
                <c:pt idx="15">
                  <c:v>15634910</c:v>
                </c:pt>
                <c:pt idx="16">
                  <c:v>20322083</c:v>
                </c:pt>
                <c:pt idx="17">
                  <c:v>15891739</c:v>
                </c:pt>
                <c:pt idx="18">
                  <c:v>19095730</c:v>
                </c:pt>
                <c:pt idx="19">
                  <c:v>9202772</c:v>
                </c:pt>
                <c:pt idx="20">
                  <c:v>18980205</c:v>
                </c:pt>
                <c:pt idx="21">
                  <c:v>23503518</c:v>
                </c:pt>
                <c:pt idx="22">
                  <c:v>26135342</c:v>
                </c:pt>
                <c:pt idx="23">
                  <c:v>31973728</c:v>
                </c:pt>
                <c:pt idx="24">
                  <c:v>28957861</c:v>
                </c:pt>
                <c:pt idx="25">
                  <c:v>40982025</c:v>
                </c:pt>
                <c:pt idx="26">
                  <c:v>59274818</c:v>
                </c:pt>
                <c:pt idx="27">
                  <c:v>75583618</c:v>
                </c:pt>
                <c:pt idx="28">
                  <c:v>85940994</c:v>
                </c:pt>
                <c:pt idx="29">
                  <c:v>80656174</c:v>
                </c:pt>
                <c:pt idx="30">
                  <c:v>88482508</c:v>
                </c:pt>
                <c:pt idx="31">
                  <c:v>54620120</c:v>
                </c:pt>
                <c:pt idx="32">
                  <c:v>100174322</c:v>
                </c:pt>
                <c:pt idx="33">
                  <c:v>97065060</c:v>
                </c:pt>
                <c:pt idx="34">
                  <c:v>98620824</c:v>
                </c:pt>
                <c:pt idx="35">
                  <c:v>103282272</c:v>
                </c:pt>
                <c:pt idx="36">
                  <c:v>80517991</c:v>
                </c:pt>
                <c:pt idx="37">
                  <c:v>96993275</c:v>
                </c:pt>
                <c:pt idx="38">
                  <c:v>121599837</c:v>
                </c:pt>
                <c:pt idx="39">
                  <c:v>114391300</c:v>
                </c:pt>
                <c:pt idx="40">
                  <c:v>115405644</c:v>
                </c:pt>
                <c:pt idx="41">
                  <c:v>102580053</c:v>
                </c:pt>
                <c:pt idx="42">
                  <c:v>113056932</c:v>
                </c:pt>
                <c:pt idx="43">
                  <c:v>75257619</c:v>
                </c:pt>
                <c:pt idx="44">
                  <c:v>102657640</c:v>
                </c:pt>
                <c:pt idx="45">
                  <c:v>99765645</c:v>
                </c:pt>
                <c:pt idx="46">
                  <c:v>89725687</c:v>
                </c:pt>
                <c:pt idx="47">
                  <c:v>85864544</c:v>
                </c:pt>
                <c:pt idx="48">
                  <c:v>60061341</c:v>
                </c:pt>
                <c:pt idx="49">
                  <c:v>70183232</c:v>
                </c:pt>
                <c:pt idx="50">
                  <c:v>101567886</c:v>
                </c:pt>
                <c:pt idx="51">
                  <c:v>91119438</c:v>
                </c:pt>
                <c:pt idx="52">
                  <c:v>102735770</c:v>
                </c:pt>
                <c:pt idx="53">
                  <c:v>82073727</c:v>
                </c:pt>
                <c:pt idx="54">
                  <c:v>80254264</c:v>
                </c:pt>
                <c:pt idx="55">
                  <c:v>56462764</c:v>
                </c:pt>
                <c:pt idx="56">
                  <c:v>83394617</c:v>
                </c:pt>
                <c:pt idx="57">
                  <c:v>85367548</c:v>
                </c:pt>
                <c:pt idx="58">
                  <c:v>84921947</c:v>
                </c:pt>
                <c:pt idx="59">
                  <c:v>75021893</c:v>
                </c:pt>
                <c:pt idx="60">
                  <c:v>54981196</c:v>
                </c:pt>
                <c:pt idx="61">
                  <c:v>81988268</c:v>
                </c:pt>
                <c:pt idx="62">
                  <c:v>99722546</c:v>
                </c:pt>
                <c:pt idx="63">
                  <c:v>86160529</c:v>
                </c:pt>
                <c:pt idx="64">
                  <c:v>105519331</c:v>
                </c:pt>
                <c:pt idx="65">
                  <c:v>95389166</c:v>
                </c:pt>
                <c:pt idx="66">
                  <c:v>115729889</c:v>
                </c:pt>
                <c:pt idx="67">
                  <c:v>67042484</c:v>
                </c:pt>
                <c:pt idx="68">
                  <c:v>86357280</c:v>
                </c:pt>
                <c:pt idx="69">
                  <c:v>102985994</c:v>
                </c:pt>
                <c:pt idx="70">
                  <c:v>108260704</c:v>
                </c:pt>
                <c:pt idx="71">
                  <c:v>86516835</c:v>
                </c:pt>
                <c:pt idx="72">
                  <c:v>88869000</c:v>
                </c:pt>
                <c:pt idx="73">
                  <c:v>79200718</c:v>
                </c:pt>
                <c:pt idx="74">
                  <c:v>96973927</c:v>
                </c:pt>
                <c:pt idx="75" formatCode="General">
                  <c:v>99993461</c:v>
                </c:pt>
              </c:numCache>
            </c:numRef>
          </c:val>
          <c:smooth val="1"/>
        </c:ser>
        <c:marker val="1"/>
        <c:axId val="79418496"/>
        <c:axId val="79420032"/>
      </c:lineChart>
      <c:lineChart>
        <c:grouping val="standard"/>
        <c:ser>
          <c:idx val="1"/>
          <c:order val="1"/>
          <c:tx>
            <c:v>% CIGS</c:v>
          </c:tx>
          <c:marker>
            <c:symbol val="none"/>
          </c:marker>
          <c:cat>
            <c:numRef>
              <c:f>Foglio2!$B$40:$B$114</c:f>
              <c:numCache>
                <c:formatCode>mmm\-yy</c:formatCode>
                <c:ptCount val="75"/>
                <c:pt idx="0">
                  <c:v>39083</c:v>
                </c:pt>
                <c:pt idx="1">
                  <c:v>39114</c:v>
                </c:pt>
                <c:pt idx="2">
                  <c:v>39142</c:v>
                </c:pt>
                <c:pt idx="3">
                  <c:v>39173</c:v>
                </c:pt>
                <c:pt idx="4">
                  <c:v>39203</c:v>
                </c:pt>
                <c:pt idx="5">
                  <c:v>39234</c:v>
                </c:pt>
                <c:pt idx="6">
                  <c:v>39264</c:v>
                </c:pt>
                <c:pt idx="7">
                  <c:v>39295</c:v>
                </c:pt>
                <c:pt idx="8">
                  <c:v>39326</c:v>
                </c:pt>
                <c:pt idx="9">
                  <c:v>39356</c:v>
                </c:pt>
                <c:pt idx="10">
                  <c:v>39387</c:v>
                </c:pt>
                <c:pt idx="11">
                  <c:v>39417</c:v>
                </c:pt>
                <c:pt idx="12">
                  <c:v>39448</c:v>
                </c:pt>
                <c:pt idx="13">
                  <c:v>39479</c:v>
                </c:pt>
                <c:pt idx="14">
                  <c:v>39508</c:v>
                </c:pt>
                <c:pt idx="15">
                  <c:v>39539</c:v>
                </c:pt>
                <c:pt idx="16">
                  <c:v>39569</c:v>
                </c:pt>
                <c:pt idx="17">
                  <c:v>39600</c:v>
                </c:pt>
                <c:pt idx="18">
                  <c:v>39630</c:v>
                </c:pt>
                <c:pt idx="19">
                  <c:v>39661</c:v>
                </c:pt>
                <c:pt idx="20">
                  <c:v>39692</c:v>
                </c:pt>
                <c:pt idx="21">
                  <c:v>39722</c:v>
                </c:pt>
                <c:pt idx="22">
                  <c:v>39753</c:v>
                </c:pt>
                <c:pt idx="23">
                  <c:v>39783</c:v>
                </c:pt>
                <c:pt idx="24">
                  <c:v>39814</c:v>
                </c:pt>
                <c:pt idx="25">
                  <c:v>39845</c:v>
                </c:pt>
                <c:pt idx="26">
                  <c:v>39873</c:v>
                </c:pt>
                <c:pt idx="27">
                  <c:v>39904</c:v>
                </c:pt>
                <c:pt idx="28">
                  <c:v>39934</c:v>
                </c:pt>
                <c:pt idx="29">
                  <c:v>39965</c:v>
                </c:pt>
                <c:pt idx="30">
                  <c:v>39995</c:v>
                </c:pt>
                <c:pt idx="31">
                  <c:v>40026</c:v>
                </c:pt>
                <c:pt idx="32">
                  <c:v>40057</c:v>
                </c:pt>
                <c:pt idx="33">
                  <c:v>40087</c:v>
                </c:pt>
                <c:pt idx="34">
                  <c:v>40118</c:v>
                </c:pt>
                <c:pt idx="35">
                  <c:v>40148</c:v>
                </c:pt>
                <c:pt idx="36">
                  <c:v>40179</c:v>
                </c:pt>
                <c:pt idx="37">
                  <c:v>40210</c:v>
                </c:pt>
                <c:pt idx="38">
                  <c:v>40238</c:v>
                </c:pt>
                <c:pt idx="39">
                  <c:v>40269</c:v>
                </c:pt>
                <c:pt idx="40">
                  <c:v>40299</c:v>
                </c:pt>
                <c:pt idx="41">
                  <c:v>40330</c:v>
                </c:pt>
                <c:pt idx="42">
                  <c:v>40360</c:v>
                </c:pt>
                <c:pt idx="43">
                  <c:v>40391</c:v>
                </c:pt>
                <c:pt idx="44">
                  <c:v>40422</c:v>
                </c:pt>
                <c:pt idx="45">
                  <c:v>40452</c:v>
                </c:pt>
                <c:pt idx="46">
                  <c:v>40483</c:v>
                </c:pt>
                <c:pt idx="47">
                  <c:v>40513</c:v>
                </c:pt>
                <c:pt idx="48">
                  <c:v>40544</c:v>
                </c:pt>
                <c:pt idx="49">
                  <c:v>40575</c:v>
                </c:pt>
                <c:pt idx="50">
                  <c:v>40603</c:v>
                </c:pt>
                <c:pt idx="51">
                  <c:v>40634</c:v>
                </c:pt>
                <c:pt idx="52">
                  <c:v>40664</c:v>
                </c:pt>
                <c:pt idx="53">
                  <c:v>40695</c:v>
                </c:pt>
                <c:pt idx="54">
                  <c:v>40725</c:v>
                </c:pt>
                <c:pt idx="55">
                  <c:v>40756</c:v>
                </c:pt>
                <c:pt idx="56">
                  <c:v>40787</c:v>
                </c:pt>
                <c:pt idx="57">
                  <c:v>40817</c:v>
                </c:pt>
                <c:pt idx="58">
                  <c:v>40848</c:v>
                </c:pt>
                <c:pt idx="59">
                  <c:v>40878</c:v>
                </c:pt>
                <c:pt idx="60">
                  <c:v>40909</c:v>
                </c:pt>
                <c:pt idx="61">
                  <c:v>40940</c:v>
                </c:pt>
                <c:pt idx="62">
                  <c:v>40969</c:v>
                </c:pt>
                <c:pt idx="63">
                  <c:v>41000</c:v>
                </c:pt>
                <c:pt idx="64">
                  <c:v>41030</c:v>
                </c:pt>
                <c:pt idx="65">
                  <c:v>41061</c:v>
                </c:pt>
                <c:pt idx="66">
                  <c:v>41091</c:v>
                </c:pt>
                <c:pt idx="67">
                  <c:v>41122</c:v>
                </c:pt>
                <c:pt idx="68">
                  <c:v>41153</c:v>
                </c:pt>
                <c:pt idx="69">
                  <c:v>41183</c:v>
                </c:pt>
                <c:pt idx="70">
                  <c:v>41214</c:v>
                </c:pt>
                <c:pt idx="71">
                  <c:v>41244</c:v>
                </c:pt>
                <c:pt idx="72">
                  <c:v>41275</c:v>
                </c:pt>
                <c:pt idx="73">
                  <c:v>41306</c:v>
                </c:pt>
                <c:pt idx="74">
                  <c:v>41334</c:v>
                </c:pt>
              </c:numCache>
            </c:numRef>
          </c:cat>
          <c:val>
            <c:numRef>
              <c:f>Foglio2!$G$40:$G$115</c:f>
              <c:numCache>
                <c:formatCode>General</c:formatCode>
                <c:ptCount val="76"/>
                <c:pt idx="0">
                  <c:v>58.108672919265366</c:v>
                </c:pt>
                <c:pt idx="1">
                  <c:v>44.487697012279547</c:v>
                </c:pt>
                <c:pt idx="2">
                  <c:v>49.697587076849494</c:v>
                </c:pt>
                <c:pt idx="3">
                  <c:v>54.926232921729095</c:v>
                </c:pt>
                <c:pt idx="4">
                  <c:v>46.57341382864093</c:v>
                </c:pt>
                <c:pt idx="5">
                  <c:v>44.374757232350767</c:v>
                </c:pt>
                <c:pt idx="6">
                  <c:v>49.347040765368376</c:v>
                </c:pt>
                <c:pt idx="7">
                  <c:v>66.373241524434349</c:v>
                </c:pt>
                <c:pt idx="8">
                  <c:v>30.934508042086765</c:v>
                </c:pt>
                <c:pt idx="9">
                  <c:v>39.743708483746559</c:v>
                </c:pt>
                <c:pt idx="10">
                  <c:v>52.187562816905682</c:v>
                </c:pt>
                <c:pt idx="11">
                  <c:v>48.649039669205926</c:v>
                </c:pt>
                <c:pt idx="12">
                  <c:v>44.167480673277794</c:v>
                </c:pt>
                <c:pt idx="13">
                  <c:v>46.449092037846448</c:v>
                </c:pt>
                <c:pt idx="14">
                  <c:v>50.805545402461853</c:v>
                </c:pt>
                <c:pt idx="15">
                  <c:v>42.388226091483567</c:v>
                </c:pt>
                <c:pt idx="16">
                  <c:v>36.193607712359018</c:v>
                </c:pt>
                <c:pt idx="17">
                  <c:v>35.882183818901133</c:v>
                </c:pt>
                <c:pt idx="18">
                  <c:v>36.976219290909562</c:v>
                </c:pt>
                <c:pt idx="19">
                  <c:v>63.525283468937396</c:v>
                </c:pt>
                <c:pt idx="20">
                  <c:v>41.714944596225344</c:v>
                </c:pt>
                <c:pt idx="21">
                  <c:v>38.819920490200452</c:v>
                </c:pt>
                <c:pt idx="22">
                  <c:v>33.469904468822207</c:v>
                </c:pt>
                <c:pt idx="23">
                  <c:v>19.385922092037529</c:v>
                </c:pt>
                <c:pt idx="24">
                  <c:v>26.033645924331189</c:v>
                </c:pt>
                <c:pt idx="25">
                  <c:v>26.809683025667962</c:v>
                </c:pt>
                <c:pt idx="26">
                  <c:v>20.453540658699282</c:v>
                </c:pt>
                <c:pt idx="27">
                  <c:v>25.69826705040769</c:v>
                </c:pt>
                <c:pt idx="28">
                  <c:v>18.135978273651336</c:v>
                </c:pt>
                <c:pt idx="29">
                  <c:v>20.513703017948757</c:v>
                </c:pt>
                <c:pt idx="30">
                  <c:v>20.430579341173171</c:v>
                </c:pt>
                <c:pt idx="31">
                  <c:v>27.290866442622242</c:v>
                </c:pt>
                <c:pt idx="32">
                  <c:v>20.14498685601292</c:v>
                </c:pt>
                <c:pt idx="33">
                  <c:v>21.782397291054</c:v>
                </c:pt>
                <c:pt idx="34">
                  <c:v>28.96784557387182</c:v>
                </c:pt>
                <c:pt idx="35">
                  <c:v>29.596330917274926</c:v>
                </c:pt>
                <c:pt idx="36">
                  <c:v>32.251142480691044</c:v>
                </c:pt>
                <c:pt idx="37">
                  <c:v>36.095959230163295</c:v>
                </c:pt>
                <c:pt idx="38">
                  <c:v>40.072148287501413</c:v>
                </c:pt>
                <c:pt idx="39">
                  <c:v>47.982598326970944</c:v>
                </c:pt>
                <c:pt idx="40">
                  <c:v>39.133935251901562</c:v>
                </c:pt>
                <c:pt idx="41">
                  <c:v>34.791831312467856</c:v>
                </c:pt>
                <c:pt idx="42">
                  <c:v>41.169655125614057</c:v>
                </c:pt>
                <c:pt idx="43">
                  <c:v>35.275294850877501</c:v>
                </c:pt>
                <c:pt idx="44">
                  <c:v>43.168624371259654</c:v>
                </c:pt>
                <c:pt idx="45">
                  <c:v>42.414265952974098</c:v>
                </c:pt>
                <c:pt idx="46">
                  <c:v>42.906785433696129</c:v>
                </c:pt>
                <c:pt idx="47">
                  <c:v>49.082162481407927</c:v>
                </c:pt>
                <c:pt idx="48">
                  <c:v>39.554358268490873</c:v>
                </c:pt>
                <c:pt idx="49">
                  <c:v>41.194797070616318</c:v>
                </c:pt>
                <c:pt idx="50">
                  <c:v>41.468639999064273</c:v>
                </c:pt>
                <c:pt idx="51">
                  <c:v>45.402281783168995</c:v>
                </c:pt>
                <c:pt idx="52">
                  <c:v>50.136494815778377</c:v>
                </c:pt>
                <c:pt idx="53">
                  <c:v>40.990636382334628</c:v>
                </c:pt>
                <c:pt idx="54">
                  <c:v>40.814382149215021</c:v>
                </c:pt>
                <c:pt idx="55">
                  <c:v>44.768897604800216</c:v>
                </c:pt>
                <c:pt idx="56">
                  <c:v>39.971222603012713</c:v>
                </c:pt>
                <c:pt idx="57">
                  <c:v>45.729767241294077</c:v>
                </c:pt>
                <c:pt idx="58">
                  <c:v>46.18373387035038</c:v>
                </c:pt>
                <c:pt idx="59">
                  <c:v>43.696475374195266</c:v>
                </c:pt>
                <c:pt idx="60">
                  <c:v>38.924262396911118</c:v>
                </c:pt>
                <c:pt idx="61">
                  <c:v>31.424775310535889</c:v>
                </c:pt>
                <c:pt idx="62">
                  <c:v>33.827576965393391</c:v>
                </c:pt>
                <c:pt idx="63">
                  <c:v>34.737659282477253</c:v>
                </c:pt>
                <c:pt idx="64">
                  <c:v>34.993656280857202</c:v>
                </c:pt>
                <c:pt idx="65">
                  <c:v>39.110585158067096</c:v>
                </c:pt>
                <c:pt idx="66">
                  <c:v>38.550908832203234</c:v>
                </c:pt>
                <c:pt idx="67">
                  <c:v>39.0328004553052</c:v>
                </c:pt>
                <c:pt idx="68">
                  <c:v>28.406464399990366</c:v>
                </c:pt>
                <c:pt idx="69">
                  <c:v>38.989535800373012</c:v>
                </c:pt>
                <c:pt idx="70">
                  <c:v>42.628212541459391</c:v>
                </c:pt>
                <c:pt idx="71">
                  <c:v>38.841589616633314</c:v>
                </c:pt>
                <c:pt idx="72">
                  <c:v>47.441292239138505</c:v>
                </c:pt>
                <c:pt idx="73">
                  <c:v>48.993074785003841</c:v>
                </c:pt>
                <c:pt idx="74">
                  <c:v>44.451016199436744</c:v>
                </c:pt>
                <c:pt idx="75">
                  <c:v>57.516055974900212</c:v>
                </c:pt>
              </c:numCache>
            </c:numRef>
          </c:val>
          <c:smooth val="1"/>
        </c:ser>
        <c:marker val="1"/>
        <c:axId val="79759232"/>
        <c:axId val="79757696"/>
      </c:lineChart>
      <c:dateAx>
        <c:axId val="79418496"/>
        <c:scaling>
          <c:orientation val="minMax"/>
        </c:scaling>
        <c:axPos val="b"/>
        <c:numFmt formatCode="mmm\-yy" sourceLinked="1"/>
        <c:tickLblPos val="nextTo"/>
        <c:crossAx val="79420032"/>
        <c:crosses val="autoZero"/>
        <c:auto val="1"/>
        <c:lblOffset val="100"/>
      </c:dateAx>
      <c:valAx>
        <c:axId val="79420032"/>
        <c:scaling>
          <c:orientation val="minMax"/>
        </c:scaling>
        <c:axPos val="l"/>
        <c:majorGridlines/>
        <c:numFmt formatCode="#,##0" sourceLinked="1"/>
        <c:tickLblPos val="nextTo"/>
        <c:crossAx val="79418496"/>
        <c:crosses val="autoZero"/>
        <c:crossBetween val="between"/>
      </c:valAx>
      <c:valAx>
        <c:axId val="79757696"/>
        <c:scaling>
          <c:orientation val="minMax"/>
          <c:max val="100"/>
        </c:scaling>
        <c:axPos val="r"/>
        <c:numFmt formatCode="General" sourceLinked="1"/>
        <c:tickLblPos val="nextTo"/>
        <c:crossAx val="79759232"/>
        <c:crosses val="max"/>
        <c:crossBetween val="between"/>
      </c:valAx>
      <c:dateAx>
        <c:axId val="79759232"/>
        <c:scaling>
          <c:orientation val="minMax"/>
        </c:scaling>
        <c:delete val="1"/>
        <c:axPos val="b"/>
        <c:numFmt formatCode="mmm\-yy" sourceLinked="1"/>
        <c:tickLblPos val="none"/>
        <c:crossAx val="79757696"/>
        <c:crosses val="autoZero"/>
        <c:auto val="1"/>
        <c:lblOffset val="100"/>
      </c:dateAx>
    </c:plotArea>
    <c:legend>
      <c:legendPos val="r"/>
      <c:layout>
        <c:manualLayout>
          <c:xMode val="edge"/>
          <c:yMode val="edge"/>
          <c:x val="0.72992894591000768"/>
          <c:y val="5.3160579560423978E-2"/>
          <c:w val="8.1745844849596724E-2"/>
          <c:h val="8.2838198353141226E-2"/>
        </c:manualLayout>
      </c:layout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28113936418022"/>
          <c:y val="0.1943288859725868"/>
          <c:w val="0.73828259754459025"/>
          <c:h val="0.55712525517643663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Durata mesi</c:v>
                </c:pt>
              </c:strCache>
            </c:strRef>
          </c:tx>
          <c:cat>
            <c:strRef>
              <c:f>Sheet1!$B$1:$M$1</c:f>
              <c:strCache>
                <c:ptCount val="12"/>
                <c:pt idx="0">
                  <c:v>3</c:v>
                </c:pt>
                <c:pt idx="1">
                  <c:v>6</c:v>
                </c:pt>
                <c:pt idx="2">
                  <c:v>9</c:v>
                </c:pt>
                <c:pt idx="3">
                  <c:v>12</c:v>
                </c:pt>
                <c:pt idx="4">
                  <c:v>15</c:v>
                </c:pt>
                <c:pt idx="5">
                  <c:v>18</c:v>
                </c:pt>
                <c:pt idx="6">
                  <c:v>21</c:v>
                </c:pt>
                <c:pt idx="7">
                  <c:v>24</c:v>
                </c:pt>
                <c:pt idx="8">
                  <c:v>27</c:v>
                </c:pt>
                <c:pt idx="9">
                  <c:v>30</c:v>
                </c:pt>
                <c:pt idx="10">
                  <c:v>33</c:v>
                </c:pt>
                <c:pt idx="11">
                  <c:v>36</c:v>
                </c:pt>
              </c:strCache>
            </c:strRef>
          </c:cat>
          <c:val>
            <c:numRef>
              <c:f>Sheet1!$B$2:$M$2</c:f>
              <c:numCache>
                <c:formatCode>General</c:formatCode>
                <c:ptCount val="12"/>
                <c:pt idx="0">
                  <c:v>0</c:v>
                </c:pt>
                <c:pt idx="1">
                  <c:v>15</c:v>
                </c:pt>
                <c:pt idx="2">
                  <c:v>30</c:v>
                </c:pt>
                <c:pt idx="3">
                  <c:v>45</c:v>
                </c:pt>
                <c:pt idx="4">
                  <c:v>60</c:v>
                </c:pt>
                <c:pt idx="5">
                  <c:v>75</c:v>
                </c:pt>
                <c:pt idx="6">
                  <c:v>90</c:v>
                </c:pt>
                <c:pt idx="7">
                  <c:v>105</c:v>
                </c:pt>
                <c:pt idx="8">
                  <c:v>120</c:v>
                </c:pt>
                <c:pt idx="9">
                  <c:v>135</c:v>
                </c:pt>
                <c:pt idx="10">
                  <c:v>150</c:v>
                </c:pt>
                <c:pt idx="11">
                  <c:v>165</c:v>
                </c:pt>
              </c:numCache>
            </c:numRef>
          </c:val>
        </c:ser>
        <c:gapWidth val="0"/>
        <c:axId val="79805440"/>
        <c:axId val="80041088"/>
      </c:barChart>
      <c:catAx>
        <c:axId val="798054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it-IT"/>
                </a:pPr>
                <a:r>
                  <a:rPr lang="en-GB" sz="1800" dirty="0" smtClean="0"/>
                  <a:t>Duration (months)</a:t>
                </a:r>
                <a:endParaRPr lang="en-GB" sz="1800" dirty="0"/>
              </a:p>
            </c:rich>
          </c:tx>
        </c:title>
        <c:tickLblPos val="nextTo"/>
        <c:txPr>
          <a:bodyPr/>
          <a:lstStyle/>
          <a:p>
            <a:pPr>
              <a:defRPr lang="it-IT"/>
            </a:pPr>
            <a:endParaRPr lang="it-IT"/>
          </a:p>
        </c:txPr>
        <c:crossAx val="80041088"/>
        <c:crosses val="autoZero"/>
        <c:auto val="1"/>
        <c:lblAlgn val="ctr"/>
        <c:lblOffset val="100"/>
      </c:catAx>
      <c:valAx>
        <c:axId val="8004108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it-IT" sz="1400"/>
                </a:pPr>
                <a:r>
                  <a:rPr lang="en-GB" sz="1400" dirty="0" smtClean="0"/>
                  <a:t>Days of severance </a:t>
                </a:r>
                <a:endParaRPr lang="en-GB" sz="1400" dirty="0"/>
              </a:p>
            </c:rich>
          </c:tx>
          <c:layout>
            <c:manualLayout>
              <c:xMode val="edge"/>
              <c:yMode val="edge"/>
              <c:x val="3.6157939016456614E-2"/>
              <c:y val="0.30319792454062733"/>
            </c:manualLayout>
          </c:layout>
        </c:title>
        <c:numFmt formatCode="General" sourceLinked="1"/>
        <c:tickLblPos val="none"/>
        <c:txPr>
          <a:bodyPr/>
          <a:lstStyle/>
          <a:p>
            <a:pPr>
              <a:defRPr lang="it-IT"/>
            </a:pPr>
            <a:endParaRPr lang="it-IT"/>
          </a:p>
        </c:txPr>
        <c:crossAx val="79805440"/>
        <c:crosses val="autoZero"/>
        <c:crossBetween val="between"/>
      </c:valAx>
    </c:plotArea>
    <c:plotVisOnly val="1"/>
  </c:chart>
  <c:externalData r:id="rId2"/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0.33929</cdr:x>
      <cdr:y>0.1</cdr:y>
    </cdr:from>
    <cdr:to>
      <cdr:x>0.45267</cdr:x>
      <cdr:y>0.34498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36304" y="432048"/>
          <a:ext cx="914400" cy="1058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err="1" smtClean="0"/>
            <a:t>Dati</a:t>
          </a:r>
          <a:r>
            <a:rPr lang="en-US" sz="1100" dirty="0" smtClean="0"/>
            <a:t> in </a:t>
          </a:r>
          <a:r>
            <a:rPr lang="en-US" sz="1100" dirty="0" err="1" smtClean="0"/>
            <a:t>migliaia</a:t>
          </a:r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0.63542</cdr:x>
      <cdr:y>0.17333</cdr:y>
    </cdr:from>
    <cdr:to>
      <cdr:x>1</cdr:x>
      <cdr:y>0.29486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357850" y="928694"/>
          <a:ext cx="3073294" cy="6511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GB" sz="2000" b="1" strike="noStrike" cap="small" baseline="0" dirty="0" err="1" smtClean="0">
              <a:solidFill>
                <a:srgbClr val="FF0000"/>
              </a:solidFill>
            </a:rPr>
            <a:t>Regole</a:t>
          </a:r>
          <a:r>
            <a:rPr lang="en-GB" sz="2000" b="1" strike="noStrike" cap="small" dirty="0" smtClean="0">
              <a:solidFill>
                <a:srgbClr val="FF0000"/>
              </a:solidFill>
            </a:rPr>
            <a:t> </a:t>
          </a:r>
          <a:r>
            <a:rPr lang="en-GB" sz="2000" b="1" strike="noStrike" cap="small" dirty="0" err="1" smtClean="0">
              <a:solidFill>
                <a:srgbClr val="FF0000"/>
              </a:solidFill>
            </a:rPr>
            <a:t>Attuali</a:t>
          </a:r>
          <a:endParaRPr lang="en-GB" sz="2000" b="1" strike="noStrike" cap="small" baseline="0" dirty="0">
            <a:solidFill>
              <a:srgbClr val="FF000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1451" y="0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31001F2F-2E50-4F5D-A7D8-16ABDEAECEEA}" type="datetimeFigureOut">
              <a:rPr lang="en-US"/>
              <a:pPr>
                <a:defRPr/>
              </a:pPr>
              <a:t>6/26/2013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1451" y="9421044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1D16173A-EB16-4DA6-A368-B69467EC8878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1451" y="0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45F0A20-C074-44A8-AC40-1ECC1F5AD145}" type="datetimeFigureOut">
              <a:rPr lang="en-US"/>
              <a:pPr>
                <a:defRPr/>
              </a:pPr>
              <a:t>6/26/2013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8180" y="4711383"/>
            <a:ext cx="5425440" cy="4463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en-US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1451" y="9421044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C36AA5C-C552-4E54-AAF1-7D62B357FBC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36AA5C-C552-4E54-AAF1-7D62B357FBC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Aggiornata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BA6D-F3E5-4D1A-8517-FD535EB55D76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AGGIORNATA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BA6D-F3E5-4D1A-8517-FD535EB55D76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DB - Tito Boeri - English -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4000504"/>
            <a:ext cx="914400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6"/>
          <p:cNvCxnSpPr/>
          <p:nvPr/>
        </p:nvCxnSpPr>
        <p:spPr>
          <a:xfrm>
            <a:off x="0" y="5357826"/>
            <a:ext cx="914400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grpSp>
        <p:nvGrpSpPr>
          <p:cNvPr id="2" name="Gruppo 10"/>
          <p:cNvGrpSpPr/>
          <p:nvPr/>
        </p:nvGrpSpPr>
        <p:grpSpPr>
          <a:xfrm>
            <a:off x="3857620" y="104362"/>
            <a:ext cx="5160290" cy="967184"/>
            <a:chOff x="3857620" y="175800"/>
            <a:chExt cx="5160290" cy="967184"/>
          </a:xfrm>
        </p:grpSpPr>
        <p:pic>
          <p:nvPicPr>
            <p:cNvPr id="12" name="Picture 4" descr="logo_fRDB.bmp"/>
            <p:cNvPicPr>
              <a:picLocks noChangeAspect="1"/>
            </p:cNvPicPr>
            <p:nvPr/>
          </p:nvPicPr>
          <p:blipFill>
            <a:blip r:embed="rId2" cstate="print"/>
            <a:srcRect l="33593" t="25097" r="44141" b="52930"/>
            <a:stretch>
              <a:fillRect/>
            </a:stretch>
          </p:blipFill>
          <p:spPr>
            <a:xfrm>
              <a:off x="7828446" y="175800"/>
              <a:ext cx="1189464" cy="939051"/>
            </a:xfrm>
            <a:prstGeom prst="rect">
              <a:avLst/>
            </a:prstGeom>
          </p:spPr>
        </p:pic>
        <p:pic>
          <p:nvPicPr>
            <p:cNvPr id="13" name="Picture 5" descr="logo_fRDB.bmp"/>
            <p:cNvPicPr>
              <a:picLocks noChangeAspect="1"/>
            </p:cNvPicPr>
            <p:nvPr/>
          </p:nvPicPr>
          <p:blipFill>
            <a:blip r:embed="rId2" cstate="print"/>
            <a:srcRect l="13672" t="52930" r="17187" b="38281"/>
            <a:stretch>
              <a:fillRect/>
            </a:stretch>
          </p:blipFill>
          <p:spPr>
            <a:xfrm>
              <a:off x="3857620" y="728886"/>
              <a:ext cx="4071966" cy="414098"/>
            </a:xfrm>
            <a:prstGeom prst="rect">
              <a:avLst/>
            </a:prstGeom>
          </p:spPr>
        </p:pic>
      </p:grpSp>
      <p:pic>
        <p:nvPicPr>
          <p:cNvPr id="11" name="Immagine 10" descr="intestazione slid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4071942"/>
            <a:ext cx="6429420" cy="1214446"/>
          </a:xfrm>
          <a:prstGeom prst="rect">
            <a:avLst/>
          </a:prstGeom>
        </p:spPr>
      </p:pic>
      <p:sp>
        <p:nvSpPr>
          <p:cNvPr id="16" name="Segnaposto testo 15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0" y="6286500"/>
            <a:ext cx="4357688" cy="428625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it-IT" dirty="0" err="1" smtClean="0"/>
              <a:t>Event</a:t>
            </a:r>
            <a:r>
              <a:rPr lang="it-IT" dirty="0" smtClean="0"/>
              <a:t>/</a:t>
            </a:r>
            <a:r>
              <a:rPr lang="it-IT" dirty="0" err="1" smtClean="0"/>
              <a:t>Place</a:t>
            </a:r>
            <a:r>
              <a:rPr lang="it-IT" dirty="0" smtClean="0"/>
              <a:t>, </a:t>
            </a:r>
            <a:r>
              <a:rPr lang="it-IT" dirty="0" err="1" smtClean="0"/>
              <a:t>day</a:t>
            </a:r>
            <a:r>
              <a:rPr lang="it-IT" dirty="0" smtClean="0"/>
              <a:t> </a:t>
            </a:r>
            <a:r>
              <a:rPr lang="it-IT" dirty="0" err="1" smtClean="0"/>
              <a:t>month</a:t>
            </a:r>
            <a:r>
              <a:rPr lang="it-IT" dirty="0" smtClean="0"/>
              <a:t> </a:t>
            </a:r>
            <a:r>
              <a:rPr lang="it-IT" dirty="0" err="1" smtClean="0"/>
              <a:t>year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DB - English - 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4000504"/>
            <a:ext cx="914400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6"/>
          <p:cNvCxnSpPr/>
          <p:nvPr/>
        </p:nvCxnSpPr>
        <p:spPr>
          <a:xfrm>
            <a:off x="0" y="5357826"/>
            <a:ext cx="914400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grpSp>
        <p:nvGrpSpPr>
          <p:cNvPr id="2" name="Gruppo 10"/>
          <p:cNvGrpSpPr/>
          <p:nvPr/>
        </p:nvGrpSpPr>
        <p:grpSpPr>
          <a:xfrm>
            <a:off x="3857620" y="104362"/>
            <a:ext cx="5160290" cy="967184"/>
            <a:chOff x="3857620" y="175800"/>
            <a:chExt cx="5160290" cy="967184"/>
          </a:xfrm>
        </p:grpSpPr>
        <p:pic>
          <p:nvPicPr>
            <p:cNvPr id="12" name="Picture 4" descr="logo_fRDB.bmp"/>
            <p:cNvPicPr>
              <a:picLocks noChangeAspect="1"/>
            </p:cNvPicPr>
            <p:nvPr/>
          </p:nvPicPr>
          <p:blipFill>
            <a:blip r:embed="rId2" cstate="print"/>
            <a:srcRect l="33593" t="25097" r="44141" b="52930"/>
            <a:stretch>
              <a:fillRect/>
            </a:stretch>
          </p:blipFill>
          <p:spPr>
            <a:xfrm>
              <a:off x="7828446" y="175800"/>
              <a:ext cx="1189464" cy="939051"/>
            </a:xfrm>
            <a:prstGeom prst="rect">
              <a:avLst/>
            </a:prstGeom>
          </p:spPr>
        </p:pic>
        <p:pic>
          <p:nvPicPr>
            <p:cNvPr id="13" name="Picture 5" descr="logo_fRDB.bmp"/>
            <p:cNvPicPr>
              <a:picLocks noChangeAspect="1"/>
            </p:cNvPicPr>
            <p:nvPr/>
          </p:nvPicPr>
          <p:blipFill>
            <a:blip r:embed="rId2" cstate="print"/>
            <a:srcRect l="13672" t="52930" r="17187" b="38281"/>
            <a:stretch>
              <a:fillRect/>
            </a:stretch>
          </p:blipFill>
          <p:spPr>
            <a:xfrm>
              <a:off x="3857620" y="728886"/>
              <a:ext cx="4071966" cy="414098"/>
            </a:xfrm>
            <a:prstGeom prst="rect">
              <a:avLst/>
            </a:prstGeom>
          </p:spPr>
        </p:pic>
      </p:grpSp>
      <p:sp>
        <p:nvSpPr>
          <p:cNvPr id="16" name="Segnaposto testo 15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0" y="6286500"/>
            <a:ext cx="4357688" cy="428625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it-IT" dirty="0" err="1" smtClean="0"/>
              <a:t>Event</a:t>
            </a:r>
            <a:r>
              <a:rPr lang="it-IT" dirty="0" smtClean="0"/>
              <a:t>/</a:t>
            </a:r>
            <a:r>
              <a:rPr lang="it-IT" dirty="0" err="1" smtClean="0"/>
              <a:t>Place</a:t>
            </a:r>
            <a:r>
              <a:rPr lang="it-IT" dirty="0" smtClean="0"/>
              <a:t>, </a:t>
            </a:r>
            <a:r>
              <a:rPr lang="it-IT" dirty="0" err="1" smtClean="0"/>
              <a:t>day</a:t>
            </a:r>
            <a:r>
              <a:rPr lang="it-IT" dirty="0" smtClean="0"/>
              <a:t> </a:t>
            </a:r>
            <a:r>
              <a:rPr lang="it-IT" dirty="0" err="1" smtClean="0"/>
              <a:t>month</a:t>
            </a:r>
            <a:r>
              <a:rPr lang="it-IT" dirty="0" smtClean="0"/>
              <a:t> </a:t>
            </a:r>
            <a:r>
              <a:rPr lang="it-IT" dirty="0" err="1" smtClean="0"/>
              <a:t>year</a:t>
            </a:r>
            <a:endParaRPr lang="en-GB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857224" y="4071942"/>
            <a:ext cx="7358114" cy="1214445"/>
          </a:xfrm>
          <a:prstGeom prst="rect">
            <a:avLst/>
          </a:prstGeom>
        </p:spPr>
        <p:txBody>
          <a:bodyPr/>
          <a:lstStyle>
            <a:lvl1pPr algn="ctr">
              <a:buNone/>
              <a:defRPr sz="28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it-IT" dirty="0" smtClean="0"/>
              <a:t>Fare clic per inserire sottotitolo e/o nome professore, università e </a:t>
            </a:r>
            <a:r>
              <a:rPr lang="it-IT" dirty="0" err="1" smtClean="0"/>
              <a:t>fRDB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DB - Tito Boeri - English -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it-IT" smtClean="0"/>
              <a:t>Tito Boeri</a:t>
            </a:r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A67DCB6-17DA-4ECE-9D1D-2D33F2B4BA3D}" type="slidenum">
              <a:rPr lang="en-US" smtClean="0"/>
              <a:pPr>
                <a:defRPr/>
              </a:pPr>
              <a:t>‹N›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786710" cy="114298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DB - Tito Boeri - English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142984"/>
            <a:ext cx="8643998" cy="5143536"/>
          </a:xfrm>
          <a:prstGeom prst="rect">
            <a:avLst/>
          </a:prstGeom>
        </p:spPr>
        <p:txBody>
          <a:bodyPr/>
          <a:lstStyle>
            <a:lvl2pPr>
              <a:buFont typeface="Calibri" pitchFamily="34" charset="0"/>
              <a:buChar char="–"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 dirty="0"/>
          </a:p>
        </p:txBody>
      </p:sp>
      <p:grpSp>
        <p:nvGrpSpPr>
          <p:cNvPr id="2" name="Gruppo 6"/>
          <p:cNvGrpSpPr/>
          <p:nvPr/>
        </p:nvGrpSpPr>
        <p:grpSpPr>
          <a:xfrm>
            <a:off x="0" y="142852"/>
            <a:ext cx="9144000" cy="1000132"/>
            <a:chOff x="0" y="142852"/>
            <a:chExt cx="9144000" cy="1000132"/>
          </a:xfrm>
        </p:grpSpPr>
        <p:pic>
          <p:nvPicPr>
            <p:cNvPr id="8" name="Picture 5" descr="logo_fRDB.bmp"/>
            <p:cNvPicPr>
              <a:picLocks noChangeAspect="1"/>
            </p:cNvPicPr>
            <p:nvPr/>
          </p:nvPicPr>
          <p:blipFill>
            <a:blip r:embed="rId2" cstate="print"/>
            <a:srcRect l="33593" t="25097" r="44141" b="52930"/>
            <a:stretch>
              <a:fillRect/>
            </a:stretch>
          </p:blipFill>
          <p:spPr>
            <a:xfrm>
              <a:off x="7858148" y="142852"/>
              <a:ext cx="1140712" cy="900562"/>
            </a:xfrm>
            <a:prstGeom prst="rect">
              <a:avLst/>
            </a:prstGeom>
          </p:spPr>
        </p:pic>
        <p:cxnSp>
          <p:nvCxnSpPr>
            <p:cNvPr id="9" name="Straight Connector 6"/>
            <p:cNvCxnSpPr/>
            <p:nvPr/>
          </p:nvCxnSpPr>
          <p:spPr>
            <a:xfrm>
              <a:off x="0" y="1142984"/>
              <a:ext cx="9144000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A67DCB6-17DA-4ECE-9D1D-2D33F2B4BA3D}" type="slidenum">
              <a:rPr lang="en-US" smtClean="0"/>
              <a:pPr>
                <a:defRPr/>
              </a:pPr>
              <a:t>‹N›</a:t>
            </a:fld>
            <a:endParaRPr lang="en-US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it-IT" smtClean="0"/>
              <a:t>Tito Boeri</a:t>
            </a:r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786710" cy="114298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DB - Tito Boeri - English - Two s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2844" y="1285860"/>
            <a:ext cx="4352956" cy="500066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85860"/>
            <a:ext cx="4352956" cy="500066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it-IT" smtClean="0"/>
              <a:t>Tito Boeri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A67DCB6-17DA-4ECE-9D1D-2D33F2B4BA3D}" type="slidenum">
              <a:rPr lang="en-US" smtClean="0"/>
              <a:pPr>
                <a:defRPr/>
              </a:pPr>
              <a:t>‹N›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786710" cy="114298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grpSp>
        <p:nvGrpSpPr>
          <p:cNvPr id="2" name="Gruppo 8"/>
          <p:cNvGrpSpPr/>
          <p:nvPr/>
        </p:nvGrpSpPr>
        <p:grpSpPr>
          <a:xfrm>
            <a:off x="0" y="142852"/>
            <a:ext cx="9144000" cy="1000132"/>
            <a:chOff x="0" y="142852"/>
            <a:chExt cx="9144000" cy="1000132"/>
          </a:xfrm>
        </p:grpSpPr>
        <p:pic>
          <p:nvPicPr>
            <p:cNvPr id="10" name="Picture 5" descr="logo_fRDB.bmp"/>
            <p:cNvPicPr>
              <a:picLocks noChangeAspect="1"/>
            </p:cNvPicPr>
            <p:nvPr/>
          </p:nvPicPr>
          <p:blipFill>
            <a:blip r:embed="rId2" cstate="print"/>
            <a:srcRect l="33593" t="25097" r="44141" b="52930"/>
            <a:stretch>
              <a:fillRect/>
            </a:stretch>
          </p:blipFill>
          <p:spPr>
            <a:xfrm>
              <a:off x="7858148" y="142852"/>
              <a:ext cx="1140712" cy="900562"/>
            </a:xfrm>
            <a:prstGeom prst="rect">
              <a:avLst/>
            </a:prstGeom>
          </p:spPr>
        </p:pic>
        <p:cxnSp>
          <p:nvCxnSpPr>
            <p:cNvPr id="11" name="Straight Connector 6"/>
            <p:cNvCxnSpPr/>
            <p:nvPr/>
          </p:nvCxnSpPr>
          <p:spPr>
            <a:xfrm>
              <a:off x="0" y="1142984"/>
              <a:ext cx="9144000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Tito Boeri</a:t>
            </a:r>
            <a:endParaRPr lang="en-US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6C2ED-0431-4F16-B4AF-8B40167C7C1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en-US" smtClean="0"/>
              <a:t>Tito Boeri</a:t>
            </a:r>
            <a:endParaRPr lang="it-IT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C7953-C507-4858-806B-717661029967}" type="slidenum">
              <a:rPr lang="it-IT" altLang="en-US" smtClean="0"/>
              <a:pPr>
                <a:defRPr/>
              </a:pPr>
              <a:t>‹N›</a:t>
            </a:fld>
            <a:endParaRPr lang="it-IT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en-US" smtClean="0"/>
              <a:t>26 Giugno 2013</a:t>
            </a:r>
            <a:endParaRPr lang="it-IT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26 Giugno 2013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Tito Boeri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46EF-A42A-42E0-B0EC-6B5E3D26878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6"/>
          <p:cNvGrpSpPr/>
          <p:nvPr/>
        </p:nvGrpSpPr>
        <p:grpSpPr>
          <a:xfrm>
            <a:off x="0" y="142852"/>
            <a:ext cx="9144000" cy="1000132"/>
            <a:chOff x="0" y="142852"/>
            <a:chExt cx="9144000" cy="1000132"/>
          </a:xfrm>
        </p:grpSpPr>
        <p:pic>
          <p:nvPicPr>
            <p:cNvPr id="20" name="Picture 5" descr="logo_fRDB.bmp"/>
            <p:cNvPicPr>
              <a:picLocks noChangeAspect="1"/>
            </p:cNvPicPr>
            <p:nvPr/>
          </p:nvPicPr>
          <p:blipFill>
            <a:blip r:embed="rId10" cstate="print"/>
            <a:srcRect l="33593" t="25097" r="44141" b="52930"/>
            <a:stretch>
              <a:fillRect/>
            </a:stretch>
          </p:blipFill>
          <p:spPr>
            <a:xfrm>
              <a:off x="7858148" y="142852"/>
              <a:ext cx="1140712" cy="900562"/>
            </a:xfrm>
            <a:prstGeom prst="rect">
              <a:avLst/>
            </a:prstGeom>
          </p:spPr>
        </p:pic>
        <p:cxnSp>
          <p:nvCxnSpPr>
            <p:cNvPr id="21" name="Straight Connector 6"/>
            <p:cNvCxnSpPr/>
            <p:nvPr/>
          </p:nvCxnSpPr>
          <p:spPr>
            <a:xfrm>
              <a:off x="0" y="1142984"/>
              <a:ext cx="9144000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Date Placeholder 21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 smtClean="0"/>
              <a:t>Tito Boeri</a:t>
            </a:r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A67DCB6-17DA-4ECE-9D1D-2D33F2B4BA3D}" type="slidenum">
              <a:rPr lang="en-US" smtClean="0"/>
              <a:pPr>
                <a:defRPr/>
              </a:pPr>
              <a:t>‹N›</a:t>
            </a:fld>
            <a:endParaRPr lang="en-US"/>
          </a:p>
        </p:txBody>
      </p:sp>
      <p:sp>
        <p:nvSpPr>
          <p:cNvPr id="25" name="Title Placeholder 24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8" r:id="rId6"/>
    <p:sldLayoutId id="2147483669" r:id="rId7"/>
    <p:sldLayoutId id="2147483670" r:id="rId8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Oltre gli annunci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39752" y="5661248"/>
            <a:ext cx="4357688" cy="428625"/>
          </a:xfrm>
        </p:spPr>
        <p:txBody>
          <a:bodyPr/>
          <a:lstStyle/>
          <a:p>
            <a:r>
              <a:rPr lang="it-IT" dirty="0" smtClean="0"/>
              <a:t>Audizione alla Camera dei Deputati</a:t>
            </a:r>
          </a:p>
          <a:p>
            <a:r>
              <a:rPr lang="it-IT" dirty="0" smtClean="0"/>
              <a:t>Commissione Lavoro  </a:t>
            </a:r>
          </a:p>
          <a:p>
            <a:r>
              <a:rPr lang="it-IT" dirty="0" smtClean="0"/>
              <a:t>26 Giugno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Tito Boeri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Effetti</a:t>
            </a:r>
            <a:r>
              <a:rPr lang="en-US" dirty="0" smtClean="0"/>
              <a:t> sui </a:t>
            </a:r>
            <a:r>
              <a:rPr lang="en-US" dirty="0" err="1" smtClean="0"/>
              <a:t>licenziamenti</a:t>
            </a:r>
            <a:r>
              <a:rPr lang="en-US" dirty="0" smtClean="0"/>
              <a:t>? </a:t>
            </a:r>
            <a:r>
              <a:rPr lang="en-US" dirty="0" smtClean="0">
                <a:solidFill>
                  <a:srgbClr val="FF0000"/>
                </a:solidFill>
              </a:rPr>
              <a:t>No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51522" y="1556794"/>
          <a:ext cx="8712964" cy="4464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4"/>
                <a:gridCol w="1077712"/>
                <a:gridCol w="972366"/>
                <a:gridCol w="1406306"/>
                <a:gridCol w="773010"/>
                <a:gridCol w="1089658"/>
                <a:gridCol w="1089658"/>
              </a:tblGrid>
              <a:tr h="1176581"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/>
                        <a:t>2012 - Licenziamenti</a:t>
                      </a:r>
                    </a:p>
                    <a:p>
                      <a:endParaRPr lang="it-IT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1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/>
                        <a:t>2011 - Licenziamenti</a:t>
                      </a:r>
                    </a:p>
                    <a:p>
                      <a:pPr algn="ctr"/>
                      <a:endParaRPr lang="it-IT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/>
                    </a:p>
                  </a:txBody>
                  <a:tcPr/>
                </a:tc>
              </a:tr>
              <a:tr h="868912"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I </a:t>
                      </a:r>
                      <a:r>
                        <a:rPr lang="it-IT" sz="1600" dirty="0" err="1" smtClean="0"/>
                        <a:t>sem</a:t>
                      </a:r>
                      <a:r>
                        <a:rPr lang="it-IT" sz="1600" dirty="0" smtClean="0"/>
                        <a:t>.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II </a:t>
                      </a:r>
                      <a:r>
                        <a:rPr lang="it-IT" sz="1600" dirty="0" err="1" smtClean="0"/>
                        <a:t>sem</a:t>
                      </a:r>
                      <a:r>
                        <a:rPr lang="it-IT" sz="1600" dirty="0" smtClean="0"/>
                        <a:t>.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err="1" smtClean="0"/>
                        <a:t>Variaz</a:t>
                      </a:r>
                      <a:r>
                        <a:rPr lang="it-IT" sz="1600" dirty="0" smtClean="0"/>
                        <a:t>.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I </a:t>
                      </a:r>
                      <a:r>
                        <a:rPr lang="it-IT" sz="1600" dirty="0" err="1" smtClean="0"/>
                        <a:t>sem</a:t>
                      </a:r>
                      <a:r>
                        <a:rPr lang="it-IT" sz="1600" dirty="0" smtClean="0"/>
                        <a:t>.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II </a:t>
                      </a:r>
                      <a:r>
                        <a:rPr lang="it-IT" sz="1600" dirty="0" err="1" smtClean="0"/>
                        <a:t>sem</a:t>
                      </a:r>
                      <a:r>
                        <a:rPr lang="it-IT" sz="1600" dirty="0" smtClean="0"/>
                        <a:t>.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err="1" smtClean="0"/>
                        <a:t>Variaz</a:t>
                      </a:r>
                      <a:r>
                        <a:rPr lang="it-IT" sz="1600" dirty="0" smtClean="0"/>
                        <a:t>.</a:t>
                      </a:r>
                      <a:endParaRPr lang="it-IT" sz="1600" dirty="0"/>
                    </a:p>
                  </a:txBody>
                  <a:tcPr/>
                </a:tc>
              </a:tr>
              <a:tr h="868912"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Licenziamenti</a:t>
                      </a:r>
                      <a:r>
                        <a:rPr lang="it-IT" sz="1600" baseline="0" dirty="0" smtClean="0"/>
                        <a:t> individuali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26.695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32.110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20,28%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25.285</a:t>
                      </a:r>
                      <a:endParaRPr lang="it-IT" sz="1600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28.146</a:t>
                      </a:r>
                      <a:endParaRPr lang="it-IT" sz="1600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11,32%</a:t>
                      </a:r>
                      <a:endParaRPr lang="it-IT" sz="1600" dirty="0"/>
                    </a:p>
                  </a:txBody>
                  <a:tcPr/>
                </a:tc>
              </a:tr>
              <a:tr h="681178"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Licenziamenti collettivi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2.327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3.472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49,20%</a:t>
                      </a:r>
                      <a:endParaRPr lang="it-IT" sz="1600" dirty="0"/>
                    </a:p>
                  </a:txBody>
                  <a:tcPr>
                    <a:lnR w="12700" cmpd="sng"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3.910</a:t>
                      </a:r>
                      <a:endParaRPr lang="it-IT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4.371</a:t>
                      </a:r>
                      <a:endParaRPr lang="it-IT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11,79%</a:t>
                      </a:r>
                      <a:endParaRPr lang="it-IT" sz="1600" dirty="0"/>
                    </a:p>
                  </a:txBody>
                  <a:tcPr>
                    <a:lnL w="12700" cmpd="sng">
                      <a:noFill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912"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-28,92%</a:t>
                      </a:r>
                      <a:endParaRPr lang="it-IT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-0.49%</a:t>
                      </a:r>
                      <a:endParaRPr lang="it-IT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228184" y="6525344"/>
            <a:ext cx="23762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Fonte: </a:t>
            </a:r>
            <a:r>
              <a:rPr lang="it-IT" sz="1000" dirty="0" err="1" smtClean="0"/>
              <a:t>Lavoce.info</a:t>
            </a:r>
            <a:endParaRPr lang="it-IT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6165304"/>
            <a:ext cx="92044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Solo Veneto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Tito Boeri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Effetti</a:t>
            </a:r>
            <a:r>
              <a:rPr lang="en-US" dirty="0" smtClean="0"/>
              <a:t> </a:t>
            </a:r>
            <a:r>
              <a:rPr lang="en-US" dirty="0" err="1" smtClean="0"/>
              <a:t>sulle</a:t>
            </a:r>
            <a:r>
              <a:rPr lang="en-US" dirty="0" smtClean="0"/>
              <a:t> </a:t>
            </a:r>
            <a:r>
              <a:rPr lang="en-US" dirty="0" err="1" smtClean="0"/>
              <a:t>assunzioni</a:t>
            </a:r>
            <a:r>
              <a:rPr lang="en-US" dirty="0" smtClean="0"/>
              <a:t>? </a:t>
            </a:r>
            <a:r>
              <a:rPr lang="en-US" dirty="0" err="1" smtClean="0">
                <a:solidFill>
                  <a:srgbClr val="FF0000"/>
                </a:solidFill>
              </a:rPr>
              <a:t>Sì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negativi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340768"/>
            <a:ext cx="8424936" cy="4680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Piano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presentazione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Il </a:t>
            </a:r>
            <a:r>
              <a:rPr lang="en-US" sz="3600" dirty="0" err="1" smtClean="0">
                <a:solidFill>
                  <a:schemeClr val="bg1">
                    <a:lumMod val="85000"/>
                  </a:schemeClr>
                </a:solidFill>
              </a:rPr>
              <a:t>profilo</a:t>
            </a: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 del </a:t>
            </a:r>
            <a:r>
              <a:rPr lang="en-US" sz="3600" dirty="0" err="1" smtClean="0">
                <a:solidFill>
                  <a:schemeClr val="bg1">
                    <a:lumMod val="85000"/>
                  </a:schemeClr>
                </a:solidFill>
              </a:rPr>
              <a:t>disagio</a:t>
            </a: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bg1">
                    <a:lumMod val="85000"/>
                  </a:schemeClr>
                </a:solidFill>
              </a:rPr>
              <a:t>occupazionale</a:t>
            </a:r>
            <a:endParaRPr lang="en-US" sz="36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I </a:t>
            </a:r>
            <a:r>
              <a:rPr lang="en-US" sz="3600" dirty="0" err="1" smtClean="0">
                <a:solidFill>
                  <a:schemeClr val="bg1">
                    <a:lumMod val="85000"/>
                  </a:schemeClr>
                </a:solidFill>
              </a:rPr>
              <a:t>primi</a:t>
            </a: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bg1">
                    <a:lumMod val="85000"/>
                  </a:schemeClr>
                </a:solidFill>
              </a:rPr>
              <a:t>effetti</a:t>
            </a: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bg1">
                    <a:lumMod val="85000"/>
                  </a:schemeClr>
                </a:solidFill>
              </a:rPr>
              <a:t>della</a:t>
            </a: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bg1">
                    <a:lumMod val="85000"/>
                  </a:schemeClr>
                </a:solidFill>
              </a:rPr>
              <a:t>legge</a:t>
            </a: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 92</a:t>
            </a:r>
          </a:p>
          <a:p>
            <a:r>
              <a:rPr lang="en-US" sz="3600" dirty="0" smtClean="0"/>
              <a:t>In </a:t>
            </a:r>
            <a:r>
              <a:rPr lang="en-US" sz="3600" dirty="0" err="1" smtClean="0"/>
              <a:t>attesa</a:t>
            </a:r>
            <a:r>
              <a:rPr lang="en-US" sz="3600" dirty="0" smtClean="0"/>
              <a:t> “piano del </a:t>
            </a:r>
            <a:r>
              <a:rPr lang="en-US" sz="3600" dirty="0" err="1" smtClean="0"/>
              <a:t>lavoro</a:t>
            </a:r>
            <a:r>
              <a:rPr lang="en-US" sz="3600" dirty="0" smtClean="0"/>
              <a:t>” </a:t>
            </a:r>
          </a:p>
          <a:p>
            <a:r>
              <a:rPr lang="en-US" sz="3600" dirty="0" smtClean="0"/>
              <a:t>Le </a:t>
            </a:r>
            <a:r>
              <a:rPr lang="en-US" sz="3600" dirty="0" err="1" smtClean="0"/>
              <a:t>riforme</a:t>
            </a:r>
            <a:r>
              <a:rPr lang="en-US" sz="3600" dirty="0" smtClean="0"/>
              <a:t> </a:t>
            </a:r>
            <a:r>
              <a:rPr lang="en-US" sz="3600" dirty="0" err="1" smtClean="0"/>
              <a:t>possibili</a:t>
            </a:r>
            <a:r>
              <a:rPr lang="en-US" sz="3600" dirty="0" smtClean="0"/>
              <a:t> a </a:t>
            </a:r>
            <a:r>
              <a:rPr lang="en-US" sz="3600" dirty="0" err="1" smtClean="0"/>
              <a:t>costo</a:t>
            </a:r>
            <a:r>
              <a:rPr lang="en-US" sz="3600" dirty="0" smtClean="0"/>
              <a:t> zero</a:t>
            </a:r>
          </a:p>
          <a:p>
            <a:r>
              <a:rPr lang="en-US" sz="3600" dirty="0" smtClean="0"/>
              <a:t>E </a:t>
            </a:r>
            <a:r>
              <a:rPr lang="en-US" sz="3600" dirty="0" err="1" smtClean="0"/>
              <a:t>quelle</a:t>
            </a:r>
            <a:r>
              <a:rPr lang="en-US" sz="3600" dirty="0" smtClean="0"/>
              <a:t> non a </a:t>
            </a:r>
            <a:r>
              <a:rPr lang="en-US" sz="3600" dirty="0" err="1" smtClean="0"/>
              <a:t>costo</a:t>
            </a:r>
            <a:r>
              <a:rPr lang="en-US" sz="3600" dirty="0" smtClean="0"/>
              <a:t> zero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Tito Boeri</a:t>
            </a:r>
            <a:endParaRPr lang="it-IT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26 Giugno 2013</a:t>
            </a:r>
            <a:endParaRPr lang="it-IT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Incertezza</a:t>
            </a:r>
            <a:r>
              <a:rPr lang="en-US" dirty="0" smtClean="0"/>
              <a:t> </a:t>
            </a:r>
            <a:r>
              <a:rPr lang="en-US" dirty="0" err="1" smtClean="0"/>
              <a:t>politica</a:t>
            </a:r>
            <a:r>
              <a:rPr lang="en-US" dirty="0" smtClean="0"/>
              <a:t> è la </a:t>
            </a:r>
            <a:r>
              <a:rPr lang="en-US" dirty="0" err="1" smtClean="0"/>
              <a:t>peggior</a:t>
            </a:r>
            <a:r>
              <a:rPr lang="en-US" dirty="0" smtClean="0"/>
              <a:t> </a:t>
            </a:r>
            <a:r>
              <a:rPr lang="en-US" dirty="0" err="1" smtClean="0"/>
              <a:t>nemica</a:t>
            </a:r>
            <a:r>
              <a:rPr lang="en-US" dirty="0" smtClean="0"/>
              <a:t> </a:t>
            </a:r>
            <a:r>
              <a:rPr lang="en-US" dirty="0" err="1" smtClean="0"/>
              <a:t>delle</a:t>
            </a:r>
            <a:r>
              <a:rPr lang="en-US" dirty="0" smtClean="0"/>
              <a:t> </a:t>
            </a:r>
            <a:r>
              <a:rPr lang="en-US" dirty="0" err="1" smtClean="0"/>
              <a:t>assunzioni</a:t>
            </a:r>
            <a:endParaRPr lang="en-US" dirty="0" smtClean="0"/>
          </a:p>
          <a:p>
            <a:r>
              <a:rPr lang="en-US" dirty="0" err="1" smtClean="0"/>
              <a:t>Aumenta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rischio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sprechi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le </a:t>
            </a:r>
            <a:r>
              <a:rPr lang="en-US" dirty="0" err="1" smtClean="0"/>
              <a:t>misure</a:t>
            </a:r>
            <a:r>
              <a:rPr lang="en-US" dirty="0" smtClean="0"/>
              <a:t> </a:t>
            </a:r>
            <a:r>
              <a:rPr lang="en-US" dirty="0" err="1" smtClean="0"/>
              <a:t>verranno</a:t>
            </a:r>
            <a:r>
              <a:rPr lang="en-US" dirty="0" smtClean="0"/>
              <a:t> </a:t>
            </a:r>
            <a:r>
              <a:rPr lang="en-US" dirty="0" err="1" smtClean="0"/>
              <a:t>varate</a:t>
            </a:r>
            <a:r>
              <a:rPr lang="en-US" dirty="0" smtClean="0"/>
              <a:t>: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aspetta</a:t>
            </a:r>
            <a:r>
              <a:rPr lang="en-US" dirty="0" smtClean="0"/>
              <a:t> a fare </a:t>
            </a:r>
            <a:r>
              <a:rPr lang="en-US" dirty="0" err="1" smtClean="0"/>
              <a:t>assunzioni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sarebbero</a:t>
            </a:r>
            <a:r>
              <a:rPr lang="en-US" dirty="0" smtClean="0"/>
              <a:t> state </a:t>
            </a:r>
            <a:r>
              <a:rPr lang="en-US" dirty="0" err="1" smtClean="0"/>
              <a:t>fatte</a:t>
            </a:r>
            <a:r>
              <a:rPr lang="en-US" dirty="0" smtClean="0"/>
              <a:t> </a:t>
            </a:r>
            <a:r>
              <a:rPr lang="en-US" dirty="0" err="1" smtClean="0"/>
              <a:t>comunque</a:t>
            </a:r>
            <a:endParaRPr lang="en-US" dirty="0" smtClean="0"/>
          </a:p>
          <a:p>
            <a:r>
              <a:rPr lang="en-US" dirty="0" err="1" smtClean="0"/>
              <a:t>Congelamento</a:t>
            </a:r>
            <a:r>
              <a:rPr lang="en-US" dirty="0" smtClean="0"/>
              <a:t> </a:t>
            </a:r>
            <a:r>
              <a:rPr lang="en-US" dirty="0" err="1" smtClean="0"/>
              <a:t>assunzioni</a:t>
            </a:r>
            <a:r>
              <a:rPr lang="en-US" dirty="0" smtClean="0"/>
              <a:t> (e </a:t>
            </a:r>
            <a:r>
              <a:rPr lang="en-US" dirty="0" err="1" smtClean="0"/>
              <a:t>investimenti</a:t>
            </a:r>
            <a:r>
              <a:rPr lang="en-US" dirty="0" smtClean="0"/>
              <a:t>) </a:t>
            </a:r>
            <a:r>
              <a:rPr lang="en-US" dirty="0" err="1" smtClean="0"/>
              <a:t>peggiora</a:t>
            </a:r>
            <a:r>
              <a:rPr lang="en-US" dirty="0" smtClean="0"/>
              <a:t> a </a:t>
            </a:r>
            <a:r>
              <a:rPr lang="en-US" dirty="0" err="1" smtClean="0"/>
              <a:t>livello</a:t>
            </a:r>
            <a:r>
              <a:rPr lang="en-US" dirty="0" smtClean="0"/>
              <a:t> </a:t>
            </a:r>
            <a:r>
              <a:rPr lang="en-US" dirty="0" err="1" smtClean="0"/>
              <a:t>aggregato</a:t>
            </a:r>
            <a:r>
              <a:rPr lang="en-US" dirty="0" smtClean="0"/>
              <a:t> la </a:t>
            </a:r>
            <a:r>
              <a:rPr lang="en-US" dirty="0" err="1" smtClean="0"/>
              <a:t>recessione</a:t>
            </a:r>
            <a:endParaRPr lang="en-US" dirty="0" smtClean="0"/>
          </a:p>
          <a:p>
            <a:r>
              <a:rPr lang="en-US" sz="4000" dirty="0" smtClean="0">
                <a:solidFill>
                  <a:srgbClr val="FF0000"/>
                </a:solidFill>
              </a:rPr>
              <a:t>Per </a:t>
            </a:r>
            <a:r>
              <a:rPr lang="en-US" sz="4000" dirty="0" err="1" smtClean="0">
                <a:solidFill>
                  <a:srgbClr val="FF0000"/>
                </a:solidFill>
              </a:rPr>
              <a:t>favore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basta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annunci</a:t>
            </a:r>
            <a:r>
              <a:rPr lang="en-US" sz="4000" dirty="0" smtClean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Tito Boeri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</a:t>
            </a:r>
            <a:r>
              <a:rPr lang="en-US" dirty="0" err="1" smtClean="0"/>
              <a:t>costi</a:t>
            </a:r>
            <a:r>
              <a:rPr lang="en-US" dirty="0" smtClean="0"/>
              <a:t> </a:t>
            </a:r>
            <a:r>
              <a:rPr lang="en-US" dirty="0" err="1" smtClean="0"/>
              <a:t>degli</a:t>
            </a:r>
            <a:r>
              <a:rPr lang="en-US" dirty="0" smtClean="0"/>
              <a:t> </a:t>
            </a:r>
            <a:r>
              <a:rPr lang="en-US" dirty="0" err="1" smtClean="0"/>
              <a:t>annunci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>
            <a:normAutofit/>
          </a:bodyPr>
          <a:lstStyle/>
          <a:p>
            <a:r>
              <a:rPr lang="it-IT" sz="3200" b="1" dirty="0" smtClean="0"/>
              <a:t>Verso il Piano: Bonus assunzioni?</a:t>
            </a:r>
            <a:endParaRPr lang="it-IT" sz="3200" i="1" dirty="0"/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-36513" y="6508750"/>
            <a:ext cx="8820151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200" i="1"/>
              <a:t>Fonte</a:t>
            </a:r>
            <a:r>
              <a:rPr lang="it-IT" sz="1200"/>
              <a:t>: Elaborazioni su dati Ministero del lavoro e delle politiche sociali, Rapporto di monitoraggio, 2003.</a:t>
            </a:r>
          </a:p>
        </p:txBody>
      </p:sp>
      <p:sp>
        <p:nvSpPr>
          <p:cNvPr id="107527" name="AutoShape 7"/>
          <p:cNvSpPr>
            <a:spLocks noChangeAspect="1" noChangeArrowheads="1" noTextEdit="1"/>
          </p:cNvSpPr>
          <p:nvPr/>
        </p:nvSpPr>
        <p:spPr bwMode="auto">
          <a:xfrm>
            <a:off x="179388" y="855663"/>
            <a:ext cx="8820150" cy="566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0" name="Rectangle 10"/>
          <p:cNvSpPr>
            <a:spLocks noChangeArrowheads="1"/>
          </p:cNvSpPr>
          <p:nvPr/>
        </p:nvSpPr>
        <p:spPr bwMode="auto">
          <a:xfrm>
            <a:off x="1211263" y="1303338"/>
            <a:ext cx="7318375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1" name="Line 11"/>
          <p:cNvSpPr>
            <a:spLocks noChangeShapeType="1"/>
          </p:cNvSpPr>
          <p:nvPr/>
        </p:nvSpPr>
        <p:spPr bwMode="auto">
          <a:xfrm>
            <a:off x="1211263" y="5213350"/>
            <a:ext cx="7318375" cy="0"/>
          </a:xfrm>
          <a:prstGeom prst="line">
            <a:avLst/>
          </a:prstGeom>
          <a:noFill/>
          <a:ln w="0">
            <a:solidFill>
              <a:srgbClr val="C0C0C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2" name="Line 12"/>
          <p:cNvSpPr>
            <a:spLocks noChangeShapeType="1"/>
          </p:cNvSpPr>
          <p:nvPr/>
        </p:nvSpPr>
        <p:spPr bwMode="auto">
          <a:xfrm>
            <a:off x="1211263" y="4913313"/>
            <a:ext cx="7318375" cy="0"/>
          </a:xfrm>
          <a:prstGeom prst="line">
            <a:avLst/>
          </a:prstGeom>
          <a:noFill/>
          <a:ln w="0">
            <a:solidFill>
              <a:srgbClr val="C0C0C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3" name="Line 13"/>
          <p:cNvSpPr>
            <a:spLocks noChangeShapeType="1"/>
          </p:cNvSpPr>
          <p:nvPr/>
        </p:nvSpPr>
        <p:spPr bwMode="auto">
          <a:xfrm>
            <a:off x="1211263" y="4610100"/>
            <a:ext cx="7318375" cy="0"/>
          </a:xfrm>
          <a:prstGeom prst="line">
            <a:avLst/>
          </a:prstGeom>
          <a:noFill/>
          <a:ln w="0">
            <a:solidFill>
              <a:srgbClr val="C0C0C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4" name="Line 14"/>
          <p:cNvSpPr>
            <a:spLocks noChangeShapeType="1"/>
          </p:cNvSpPr>
          <p:nvPr/>
        </p:nvSpPr>
        <p:spPr bwMode="auto">
          <a:xfrm>
            <a:off x="1211263" y="4308475"/>
            <a:ext cx="7318375" cy="0"/>
          </a:xfrm>
          <a:prstGeom prst="line">
            <a:avLst/>
          </a:prstGeom>
          <a:noFill/>
          <a:ln w="0">
            <a:solidFill>
              <a:srgbClr val="C0C0C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5" name="Line 15"/>
          <p:cNvSpPr>
            <a:spLocks noChangeShapeType="1"/>
          </p:cNvSpPr>
          <p:nvPr/>
        </p:nvSpPr>
        <p:spPr bwMode="auto">
          <a:xfrm>
            <a:off x="1211263" y="4008438"/>
            <a:ext cx="7318375" cy="0"/>
          </a:xfrm>
          <a:prstGeom prst="line">
            <a:avLst/>
          </a:prstGeom>
          <a:noFill/>
          <a:ln w="0">
            <a:solidFill>
              <a:srgbClr val="C0C0C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6" name="Line 16"/>
          <p:cNvSpPr>
            <a:spLocks noChangeShapeType="1"/>
          </p:cNvSpPr>
          <p:nvPr/>
        </p:nvSpPr>
        <p:spPr bwMode="auto">
          <a:xfrm>
            <a:off x="1211263" y="3708400"/>
            <a:ext cx="7318375" cy="0"/>
          </a:xfrm>
          <a:prstGeom prst="line">
            <a:avLst/>
          </a:prstGeom>
          <a:noFill/>
          <a:ln w="0">
            <a:solidFill>
              <a:srgbClr val="C0C0C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7" name="Line 17"/>
          <p:cNvSpPr>
            <a:spLocks noChangeShapeType="1"/>
          </p:cNvSpPr>
          <p:nvPr/>
        </p:nvSpPr>
        <p:spPr bwMode="auto">
          <a:xfrm>
            <a:off x="1211263" y="3409950"/>
            <a:ext cx="7318375" cy="0"/>
          </a:xfrm>
          <a:prstGeom prst="line">
            <a:avLst/>
          </a:prstGeom>
          <a:noFill/>
          <a:ln w="0">
            <a:solidFill>
              <a:srgbClr val="C0C0C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8" name="Line 18"/>
          <p:cNvSpPr>
            <a:spLocks noChangeShapeType="1"/>
          </p:cNvSpPr>
          <p:nvPr/>
        </p:nvSpPr>
        <p:spPr bwMode="auto">
          <a:xfrm>
            <a:off x="1211263" y="3106738"/>
            <a:ext cx="7318375" cy="0"/>
          </a:xfrm>
          <a:prstGeom prst="line">
            <a:avLst/>
          </a:prstGeom>
          <a:noFill/>
          <a:ln w="0">
            <a:solidFill>
              <a:srgbClr val="C0C0C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9" name="Line 19"/>
          <p:cNvSpPr>
            <a:spLocks noChangeShapeType="1"/>
          </p:cNvSpPr>
          <p:nvPr/>
        </p:nvSpPr>
        <p:spPr bwMode="auto">
          <a:xfrm>
            <a:off x="1211263" y="2806700"/>
            <a:ext cx="7318375" cy="0"/>
          </a:xfrm>
          <a:prstGeom prst="line">
            <a:avLst/>
          </a:prstGeom>
          <a:noFill/>
          <a:ln w="0">
            <a:solidFill>
              <a:srgbClr val="C0C0C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40" name="Line 20"/>
          <p:cNvSpPr>
            <a:spLocks noChangeShapeType="1"/>
          </p:cNvSpPr>
          <p:nvPr/>
        </p:nvSpPr>
        <p:spPr bwMode="auto">
          <a:xfrm>
            <a:off x="1211263" y="2506663"/>
            <a:ext cx="7318375" cy="0"/>
          </a:xfrm>
          <a:prstGeom prst="line">
            <a:avLst/>
          </a:prstGeom>
          <a:noFill/>
          <a:ln w="0">
            <a:solidFill>
              <a:srgbClr val="C0C0C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41" name="Line 21"/>
          <p:cNvSpPr>
            <a:spLocks noChangeShapeType="1"/>
          </p:cNvSpPr>
          <p:nvPr/>
        </p:nvSpPr>
        <p:spPr bwMode="auto">
          <a:xfrm>
            <a:off x="1211263" y="2205038"/>
            <a:ext cx="7318375" cy="0"/>
          </a:xfrm>
          <a:prstGeom prst="line">
            <a:avLst/>
          </a:prstGeom>
          <a:noFill/>
          <a:ln w="0">
            <a:solidFill>
              <a:srgbClr val="C0C0C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42" name="Line 22"/>
          <p:cNvSpPr>
            <a:spLocks noChangeShapeType="1"/>
          </p:cNvSpPr>
          <p:nvPr/>
        </p:nvSpPr>
        <p:spPr bwMode="auto">
          <a:xfrm>
            <a:off x="1211263" y="1901825"/>
            <a:ext cx="7318375" cy="0"/>
          </a:xfrm>
          <a:prstGeom prst="line">
            <a:avLst/>
          </a:prstGeom>
          <a:noFill/>
          <a:ln w="0">
            <a:solidFill>
              <a:srgbClr val="C0C0C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43" name="Line 23"/>
          <p:cNvSpPr>
            <a:spLocks noChangeShapeType="1"/>
          </p:cNvSpPr>
          <p:nvPr/>
        </p:nvSpPr>
        <p:spPr bwMode="auto">
          <a:xfrm>
            <a:off x="1211263" y="1604963"/>
            <a:ext cx="7318375" cy="0"/>
          </a:xfrm>
          <a:prstGeom prst="line">
            <a:avLst/>
          </a:prstGeom>
          <a:noFill/>
          <a:ln w="0">
            <a:solidFill>
              <a:srgbClr val="C0C0C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44" name="Line 24"/>
          <p:cNvSpPr>
            <a:spLocks noChangeShapeType="1"/>
          </p:cNvSpPr>
          <p:nvPr/>
        </p:nvSpPr>
        <p:spPr bwMode="auto">
          <a:xfrm>
            <a:off x="1211263" y="1303338"/>
            <a:ext cx="7318375" cy="0"/>
          </a:xfrm>
          <a:prstGeom prst="line">
            <a:avLst/>
          </a:prstGeom>
          <a:noFill/>
          <a:ln w="0">
            <a:solidFill>
              <a:srgbClr val="C0C0C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45" name="Rectangle 25"/>
          <p:cNvSpPr>
            <a:spLocks noChangeArrowheads="1"/>
          </p:cNvSpPr>
          <p:nvPr/>
        </p:nvSpPr>
        <p:spPr bwMode="auto">
          <a:xfrm>
            <a:off x="1211263" y="1303338"/>
            <a:ext cx="7318375" cy="4210050"/>
          </a:xfrm>
          <a:prstGeom prst="rect">
            <a:avLst/>
          </a:prstGeom>
          <a:noFill/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46" name="Rectangle 26"/>
          <p:cNvSpPr>
            <a:spLocks noChangeArrowheads="1"/>
          </p:cNvSpPr>
          <p:nvPr/>
        </p:nvSpPr>
        <p:spPr bwMode="auto">
          <a:xfrm>
            <a:off x="1316038" y="5508625"/>
            <a:ext cx="139700" cy="4763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47" name="Rectangle 27"/>
          <p:cNvSpPr>
            <a:spLocks noChangeArrowheads="1"/>
          </p:cNvSpPr>
          <p:nvPr/>
        </p:nvSpPr>
        <p:spPr bwMode="auto">
          <a:xfrm>
            <a:off x="1663700" y="5505450"/>
            <a:ext cx="142875" cy="7938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48" name="Rectangle 28"/>
          <p:cNvSpPr>
            <a:spLocks noChangeArrowheads="1"/>
          </p:cNvSpPr>
          <p:nvPr/>
        </p:nvSpPr>
        <p:spPr bwMode="auto">
          <a:xfrm>
            <a:off x="2014538" y="5500688"/>
            <a:ext cx="136525" cy="12700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49" name="Rectangle 29"/>
          <p:cNvSpPr>
            <a:spLocks noChangeArrowheads="1"/>
          </p:cNvSpPr>
          <p:nvPr/>
        </p:nvSpPr>
        <p:spPr bwMode="auto">
          <a:xfrm>
            <a:off x="2360613" y="5459413"/>
            <a:ext cx="141287" cy="53975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50" name="Rectangle 30"/>
          <p:cNvSpPr>
            <a:spLocks noChangeArrowheads="1"/>
          </p:cNvSpPr>
          <p:nvPr/>
        </p:nvSpPr>
        <p:spPr bwMode="auto">
          <a:xfrm>
            <a:off x="2711450" y="5286375"/>
            <a:ext cx="139700" cy="227013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51" name="Rectangle 31"/>
          <p:cNvSpPr>
            <a:spLocks noChangeArrowheads="1"/>
          </p:cNvSpPr>
          <p:nvPr/>
        </p:nvSpPr>
        <p:spPr bwMode="auto">
          <a:xfrm>
            <a:off x="3059113" y="5103813"/>
            <a:ext cx="139700" cy="409575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52" name="Rectangle 32"/>
          <p:cNvSpPr>
            <a:spLocks noChangeArrowheads="1"/>
          </p:cNvSpPr>
          <p:nvPr/>
        </p:nvSpPr>
        <p:spPr bwMode="auto">
          <a:xfrm>
            <a:off x="3405188" y="4999038"/>
            <a:ext cx="142875" cy="514350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53" name="Rectangle 33"/>
          <p:cNvSpPr>
            <a:spLocks noChangeArrowheads="1"/>
          </p:cNvSpPr>
          <p:nvPr/>
        </p:nvSpPr>
        <p:spPr bwMode="auto">
          <a:xfrm>
            <a:off x="3756025" y="4833938"/>
            <a:ext cx="139700" cy="679450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54" name="Rectangle 34"/>
          <p:cNvSpPr>
            <a:spLocks noChangeArrowheads="1"/>
          </p:cNvSpPr>
          <p:nvPr/>
        </p:nvSpPr>
        <p:spPr bwMode="auto">
          <a:xfrm>
            <a:off x="4103688" y="4779963"/>
            <a:ext cx="139700" cy="733425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55" name="Rectangle 35"/>
          <p:cNvSpPr>
            <a:spLocks noChangeArrowheads="1"/>
          </p:cNvSpPr>
          <p:nvPr/>
        </p:nvSpPr>
        <p:spPr bwMode="auto">
          <a:xfrm>
            <a:off x="4452938" y="4632325"/>
            <a:ext cx="141287" cy="881063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56" name="Rectangle 36"/>
          <p:cNvSpPr>
            <a:spLocks noChangeArrowheads="1"/>
          </p:cNvSpPr>
          <p:nvPr/>
        </p:nvSpPr>
        <p:spPr bwMode="auto">
          <a:xfrm>
            <a:off x="4800600" y="4405313"/>
            <a:ext cx="139700" cy="1108075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57" name="Rectangle 37"/>
          <p:cNvSpPr>
            <a:spLocks noChangeArrowheads="1"/>
          </p:cNvSpPr>
          <p:nvPr/>
        </p:nvSpPr>
        <p:spPr bwMode="auto">
          <a:xfrm>
            <a:off x="5148263" y="4378325"/>
            <a:ext cx="142875" cy="1135063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58" name="Rectangle 38"/>
          <p:cNvSpPr>
            <a:spLocks noChangeArrowheads="1"/>
          </p:cNvSpPr>
          <p:nvPr/>
        </p:nvSpPr>
        <p:spPr bwMode="auto">
          <a:xfrm>
            <a:off x="5499100" y="4016375"/>
            <a:ext cx="139700" cy="1497013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59" name="Rectangle 39"/>
          <p:cNvSpPr>
            <a:spLocks noChangeArrowheads="1"/>
          </p:cNvSpPr>
          <p:nvPr/>
        </p:nvSpPr>
        <p:spPr bwMode="auto">
          <a:xfrm>
            <a:off x="5848350" y="3935413"/>
            <a:ext cx="136525" cy="1577975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60" name="Rectangle 40"/>
          <p:cNvSpPr>
            <a:spLocks noChangeArrowheads="1"/>
          </p:cNvSpPr>
          <p:nvPr/>
        </p:nvSpPr>
        <p:spPr bwMode="auto">
          <a:xfrm>
            <a:off x="6192838" y="3552825"/>
            <a:ext cx="142875" cy="1960563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61" name="Rectangle 41"/>
          <p:cNvSpPr>
            <a:spLocks noChangeArrowheads="1"/>
          </p:cNvSpPr>
          <p:nvPr/>
        </p:nvSpPr>
        <p:spPr bwMode="auto">
          <a:xfrm>
            <a:off x="6543675" y="3716338"/>
            <a:ext cx="139700" cy="1797050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62" name="Rectangle 42"/>
          <p:cNvSpPr>
            <a:spLocks noChangeArrowheads="1"/>
          </p:cNvSpPr>
          <p:nvPr/>
        </p:nvSpPr>
        <p:spPr bwMode="auto">
          <a:xfrm>
            <a:off x="6892925" y="3725863"/>
            <a:ext cx="139700" cy="1787525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63" name="Rectangle 43"/>
          <p:cNvSpPr>
            <a:spLocks noChangeArrowheads="1"/>
          </p:cNvSpPr>
          <p:nvPr/>
        </p:nvSpPr>
        <p:spPr bwMode="auto">
          <a:xfrm>
            <a:off x="7237413" y="3560763"/>
            <a:ext cx="142875" cy="1952625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64" name="Rectangle 44"/>
          <p:cNvSpPr>
            <a:spLocks noChangeArrowheads="1"/>
          </p:cNvSpPr>
          <p:nvPr/>
        </p:nvSpPr>
        <p:spPr bwMode="auto">
          <a:xfrm>
            <a:off x="7588250" y="3406775"/>
            <a:ext cx="139700" cy="2106613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65" name="Rectangle 45"/>
          <p:cNvSpPr>
            <a:spLocks noChangeArrowheads="1"/>
          </p:cNvSpPr>
          <p:nvPr/>
        </p:nvSpPr>
        <p:spPr bwMode="auto">
          <a:xfrm>
            <a:off x="7937500" y="3565525"/>
            <a:ext cx="141288" cy="1947863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66" name="Rectangle 46"/>
          <p:cNvSpPr>
            <a:spLocks noChangeArrowheads="1"/>
          </p:cNvSpPr>
          <p:nvPr/>
        </p:nvSpPr>
        <p:spPr bwMode="auto">
          <a:xfrm>
            <a:off x="8288338" y="3754438"/>
            <a:ext cx="136525" cy="1758950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67" name="Rectangle 47"/>
          <p:cNvSpPr>
            <a:spLocks noChangeArrowheads="1"/>
          </p:cNvSpPr>
          <p:nvPr/>
        </p:nvSpPr>
        <p:spPr bwMode="auto">
          <a:xfrm>
            <a:off x="1316038" y="5505450"/>
            <a:ext cx="139700" cy="3175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68" name="Rectangle 48"/>
          <p:cNvSpPr>
            <a:spLocks noChangeArrowheads="1"/>
          </p:cNvSpPr>
          <p:nvPr/>
        </p:nvSpPr>
        <p:spPr bwMode="auto">
          <a:xfrm>
            <a:off x="1663700" y="5503863"/>
            <a:ext cx="142875" cy="1587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69" name="Rectangle 49"/>
          <p:cNvSpPr>
            <a:spLocks noChangeArrowheads="1"/>
          </p:cNvSpPr>
          <p:nvPr/>
        </p:nvSpPr>
        <p:spPr bwMode="auto">
          <a:xfrm>
            <a:off x="2014538" y="5495925"/>
            <a:ext cx="136525" cy="4763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0" name="Rectangle 50"/>
          <p:cNvSpPr>
            <a:spLocks noChangeArrowheads="1"/>
          </p:cNvSpPr>
          <p:nvPr/>
        </p:nvSpPr>
        <p:spPr bwMode="auto">
          <a:xfrm>
            <a:off x="2360613" y="5446713"/>
            <a:ext cx="141287" cy="12700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1" name="Rectangle 51"/>
          <p:cNvSpPr>
            <a:spLocks noChangeArrowheads="1"/>
          </p:cNvSpPr>
          <p:nvPr/>
        </p:nvSpPr>
        <p:spPr bwMode="auto">
          <a:xfrm>
            <a:off x="2711450" y="5213350"/>
            <a:ext cx="139700" cy="73025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2" name="Rectangle 52"/>
          <p:cNvSpPr>
            <a:spLocks noChangeArrowheads="1"/>
          </p:cNvSpPr>
          <p:nvPr/>
        </p:nvSpPr>
        <p:spPr bwMode="auto">
          <a:xfrm>
            <a:off x="3059113" y="4913313"/>
            <a:ext cx="139700" cy="190500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3" name="Rectangle 53"/>
          <p:cNvSpPr>
            <a:spLocks noChangeArrowheads="1"/>
          </p:cNvSpPr>
          <p:nvPr/>
        </p:nvSpPr>
        <p:spPr bwMode="auto">
          <a:xfrm>
            <a:off x="3405188" y="4703763"/>
            <a:ext cx="142875" cy="295275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4" name="Rectangle 54"/>
          <p:cNvSpPr>
            <a:spLocks noChangeArrowheads="1"/>
          </p:cNvSpPr>
          <p:nvPr/>
        </p:nvSpPr>
        <p:spPr bwMode="auto">
          <a:xfrm>
            <a:off x="3756025" y="4392613"/>
            <a:ext cx="139700" cy="441325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5" name="Rectangle 55"/>
          <p:cNvSpPr>
            <a:spLocks noChangeArrowheads="1"/>
          </p:cNvSpPr>
          <p:nvPr/>
        </p:nvSpPr>
        <p:spPr bwMode="auto">
          <a:xfrm>
            <a:off x="4103688" y="4308475"/>
            <a:ext cx="139700" cy="471488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6" name="Rectangle 56"/>
          <p:cNvSpPr>
            <a:spLocks noChangeArrowheads="1"/>
          </p:cNvSpPr>
          <p:nvPr/>
        </p:nvSpPr>
        <p:spPr bwMode="auto">
          <a:xfrm>
            <a:off x="4452938" y="3987800"/>
            <a:ext cx="141287" cy="644525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7" name="Rectangle 57"/>
          <p:cNvSpPr>
            <a:spLocks noChangeArrowheads="1"/>
          </p:cNvSpPr>
          <p:nvPr/>
        </p:nvSpPr>
        <p:spPr bwMode="auto">
          <a:xfrm>
            <a:off x="4800600" y="3595688"/>
            <a:ext cx="139700" cy="809625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8" name="Rectangle 58"/>
          <p:cNvSpPr>
            <a:spLocks noChangeArrowheads="1"/>
          </p:cNvSpPr>
          <p:nvPr/>
        </p:nvSpPr>
        <p:spPr bwMode="auto">
          <a:xfrm>
            <a:off x="5148263" y="3657600"/>
            <a:ext cx="142875" cy="720725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79" name="Rectangle 59"/>
          <p:cNvSpPr>
            <a:spLocks noChangeArrowheads="1"/>
          </p:cNvSpPr>
          <p:nvPr/>
        </p:nvSpPr>
        <p:spPr bwMode="auto">
          <a:xfrm>
            <a:off x="5499100" y="3148013"/>
            <a:ext cx="139700" cy="868362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0" name="Rectangle 60"/>
          <p:cNvSpPr>
            <a:spLocks noChangeArrowheads="1"/>
          </p:cNvSpPr>
          <p:nvPr/>
        </p:nvSpPr>
        <p:spPr bwMode="auto">
          <a:xfrm>
            <a:off x="5848350" y="2740025"/>
            <a:ext cx="136525" cy="1195388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1" name="Rectangle 61"/>
          <p:cNvSpPr>
            <a:spLocks noChangeArrowheads="1"/>
          </p:cNvSpPr>
          <p:nvPr/>
        </p:nvSpPr>
        <p:spPr bwMode="auto">
          <a:xfrm>
            <a:off x="6192838" y="2332038"/>
            <a:ext cx="142875" cy="1220787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2" name="Rectangle 62"/>
          <p:cNvSpPr>
            <a:spLocks noChangeArrowheads="1"/>
          </p:cNvSpPr>
          <p:nvPr/>
        </p:nvSpPr>
        <p:spPr bwMode="auto">
          <a:xfrm>
            <a:off x="6543675" y="2397125"/>
            <a:ext cx="139700" cy="1319213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3" name="Rectangle 63"/>
          <p:cNvSpPr>
            <a:spLocks noChangeArrowheads="1"/>
          </p:cNvSpPr>
          <p:nvPr/>
        </p:nvSpPr>
        <p:spPr bwMode="auto">
          <a:xfrm>
            <a:off x="6892925" y="2228850"/>
            <a:ext cx="139700" cy="1497013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4" name="Rectangle 64"/>
          <p:cNvSpPr>
            <a:spLocks noChangeArrowheads="1"/>
          </p:cNvSpPr>
          <p:nvPr/>
        </p:nvSpPr>
        <p:spPr bwMode="auto">
          <a:xfrm>
            <a:off x="7237413" y="2022475"/>
            <a:ext cx="142875" cy="1538288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5" name="Rectangle 65"/>
          <p:cNvSpPr>
            <a:spLocks noChangeArrowheads="1"/>
          </p:cNvSpPr>
          <p:nvPr/>
        </p:nvSpPr>
        <p:spPr bwMode="auto">
          <a:xfrm>
            <a:off x="7588250" y="1606550"/>
            <a:ext cx="139700" cy="1800225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6" name="Rectangle 66"/>
          <p:cNvSpPr>
            <a:spLocks noChangeArrowheads="1"/>
          </p:cNvSpPr>
          <p:nvPr/>
        </p:nvSpPr>
        <p:spPr bwMode="auto">
          <a:xfrm>
            <a:off x="7937500" y="1606550"/>
            <a:ext cx="141288" cy="1958975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7" name="Rectangle 67"/>
          <p:cNvSpPr>
            <a:spLocks noChangeArrowheads="1"/>
          </p:cNvSpPr>
          <p:nvPr/>
        </p:nvSpPr>
        <p:spPr bwMode="auto">
          <a:xfrm>
            <a:off x="8288338" y="1782763"/>
            <a:ext cx="136525" cy="1971675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8" name="Line 68"/>
          <p:cNvSpPr>
            <a:spLocks noChangeShapeType="1"/>
          </p:cNvSpPr>
          <p:nvPr/>
        </p:nvSpPr>
        <p:spPr bwMode="auto">
          <a:xfrm>
            <a:off x="1211263" y="1303338"/>
            <a:ext cx="0" cy="42100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89" name="Line 69"/>
          <p:cNvSpPr>
            <a:spLocks noChangeShapeType="1"/>
          </p:cNvSpPr>
          <p:nvPr/>
        </p:nvSpPr>
        <p:spPr bwMode="auto">
          <a:xfrm>
            <a:off x="1155700" y="5513388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90" name="Line 70"/>
          <p:cNvSpPr>
            <a:spLocks noChangeShapeType="1"/>
          </p:cNvSpPr>
          <p:nvPr/>
        </p:nvSpPr>
        <p:spPr bwMode="auto">
          <a:xfrm>
            <a:off x="1155700" y="5213350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91" name="Line 71"/>
          <p:cNvSpPr>
            <a:spLocks noChangeShapeType="1"/>
          </p:cNvSpPr>
          <p:nvPr/>
        </p:nvSpPr>
        <p:spPr bwMode="auto">
          <a:xfrm>
            <a:off x="1155700" y="4913313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92" name="Line 72"/>
          <p:cNvSpPr>
            <a:spLocks noChangeShapeType="1"/>
          </p:cNvSpPr>
          <p:nvPr/>
        </p:nvSpPr>
        <p:spPr bwMode="auto">
          <a:xfrm>
            <a:off x="1155700" y="4610100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93" name="Line 73"/>
          <p:cNvSpPr>
            <a:spLocks noChangeShapeType="1"/>
          </p:cNvSpPr>
          <p:nvPr/>
        </p:nvSpPr>
        <p:spPr bwMode="auto">
          <a:xfrm>
            <a:off x="1155700" y="4308475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94" name="Line 74"/>
          <p:cNvSpPr>
            <a:spLocks noChangeShapeType="1"/>
          </p:cNvSpPr>
          <p:nvPr/>
        </p:nvSpPr>
        <p:spPr bwMode="auto">
          <a:xfrm>
            <a:off x="1155700" y="4008438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95" name="Line 75"/>
          <p:cNvSpPr>
            <a:spLocks noChangeShapeType="1"/>
          </p:cNvSpPr>
          <p:nvPr/>
        </p:nvSpPr>
        <p:spPr bwMode="auto">
          <a:xfrm>
            <a:off x="1155700" y="3708400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96" name="Line 76"/>
          <p:cNvSpPr>
            <a:spLocks noChangeShapeType="1"/>
          </p:cNvSpPr>
          <p:nvPr/>
        </p:nvSpPr>
        <p:spPr bwMode="auto">
          <a:xfrm>
            <a:off x="1155700" y="3409950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97" name="Line 77"/>
          <p:cNvSpPr>
            <a:spLocks noChangeShapeType="1"/>
          </p:cNvSpPr>
          <p:nvPr/>
        </p:nvSpPr>
        <p:spPr bwMode="auto">
          <a:xfrm>
            <a:off x="1155700" y="3106738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98" name="Line 78"/>
          <p:cNvSpPr>
            <a:spLocks noChangeShapeType="1"/>
          </p:cNvSpPr>
          <p:nvPr/>
        </p:nvSpPr>
        <p:spPr bwMode="auto">
          <a:xfrm>
            <a:off x="1155700" y="2806700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99" name="Line 79"/>
          <p:cNvSpPr>
            <a:spLocks noChangeShapeType="1"/>
          </p:cNvSpPr>
          <p:nvPr/>
        </p:nvSpPr>
        <p:spPr bwMode="auto">
          <a:xfrm>
            <a:off x="1155700" y="2506663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00" name="Line 80"/>
          <p:cNvSpPr>
            <a:spLocks noChangeShapeType="1"/>
          </p:cNvSpPr>
          <p:nvPr/>
        </p:nvSpPr>
        <p:spPr bwMode="auto">
          <a:xfrm>
            <a:off x="1155700" y="2205038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01" name="Line 81"/>
          <p:cNvSpPr>
            <a:spLocks noChangeShapeType="1"/>
          </p:cNvSpPr>
          <p:nvPr/>
        </p:nvSpPr>
        <p:spPr bwMode="auto">
          <a:xfrm>
            <a:off x="1155700" y="1901825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02" name="Line 82"/>
          <p:cNvSpPr>
            <a:spLocks noChangeShapeType="1"/>
          </p:cNvSpPr>
          <p:nvPr/>
        </p:nvSpPr>
        <p:spPr bwMode="auto">
          <a:xfrm>
            <a:off x="1155700" y="1604963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03" name="Line 83"/>
          <p:cNvSpPr>
            <a:spLocks noChangeShapeType="1"/>
          </p:cNvSpPr>
          <p:nvPr/>
        </p:nvSpPr>
        <p:spPr bwMode="auto">
          <a:xfrm>
            <a:off x="1155700" y="1303338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04" name="Line 84"/>
          <p:cNvSpPr>
            <a:spLocks noChangeShapeType="1"/>
          </p:cNvSpPr>
          <p:nvPr/>
        </p:nvSpPr>
        <p:spPr bwMode="auto">
          <a:xfrm>
            <a:off x="1211263" y="5513388"/>
            <a:ext cx="7318375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05" name="Line 85"/>
          <p:cNvSpPr>
            <a:spLocks noChangeShapeType="1"/>
          </p:cNvSpPr>
          <p:nvPr/>
        </p:nvSpPr>
        <p:spPr bwMode="auto">
          <a:xfrm flipV="1">
            <a:off x="1211263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06" name="Line 86"/>
          <p:cNvSpPr>
            <a:spLocks noChangeShapeType="1"/>
          </p:cNvSpPr>
          <p:nvPr/>
        </p:nvSpPr>
        <p:spPr bwMode="auto">
          <a:xfrm flipV="1">
            <a:off x="1558925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07" name="Line 87"/>
          <p:cNvSpPr>
            <a:spLocks noChangeShapeType="1"/>
          </p:cNvSpPr>
          <p:nvPr/>
        </p:nvSpPr>
        <p:spPr bwMode="auto">
          <a:xfrm flipV="1">
            <a:off x="1909763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08" name="Line 88"/>
          <p:cNvSpPr>
            <a:spLocks noChangeShapeType="1"/>
          </p:cNvSpPr>
          <p:nvPr/>
        </p:nvSpPr>
        <p:spPr bwMode="auto">
          <a:xfrm flipV="1">
            <a:off x="2255838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09" name="Line 89"/>
          <p:cNvSpPr>
            <a:spLocks noChangeShapeType="1"/>
          </p:cNvSpPr>
          <p:nvPr/>
        </p:nvSpPr>
        <p:spPr bwMode="auto">
          <a:xfrm flipV="1">
            <a:off x="2606675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10" name="Line 90"/>
          <p:cNvSpPr>
            <a:spLocks noChangeShapeType="1"/>
          </p:cNvSpPr>
          <p:nvPr/>
        </p:nvSpPr>
        <p:spPr bwMode="auto">
          <a:xfrm flipV="1">
            <a:off x="2954338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11" name="Line 91"/>
          <p:cNvSpPr>
            <a:spLocks noChangeShapeType="1"/>
          </p:cNvSpPr>
          <p:nvPr/>
        </p:nvSpPr>
        <p:spPr bwMode="auto">
          <a:xfrm flipV="1">
            <a:off x="3303588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12" name="Line 92"/>
          <p:cNvSpPr>
            <a:spLocks noChangeShapeType="1"/>
          </p:cNvSpPr>
          <p:nvPr/>
        </p:nvSpPr>
        <p:spPr bwMode="auto">
          <a:xfrm flipV="1">
            <a:off x="3651250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13" name="Line 93"/>
          <p:cNvSpPr>
            <a:spLocks noChangeShapeType="1"/>
          </p:cNvSpPr>
          <p:nvPr/>
        </p:nvSpPr>
        <p:spPr bwMode="auto">
          <a:xfrm flipV="1">
            <a:off x="4000500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14" name="Line 94"/>
          <p:cNvSpPr>
            <a:spLocks noChangeShapeType="1"/>
          </p:cNvSpPr>
          <p:nvPr/>
        </p:nvSpPr>
        <p:spPr bwMode="auto">
          <a:xfrm flipV="1">
            <a:off x="4348163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15" name="Line 95"/>
          <p:cNvSpPr>
            <a:spLocks noChangeShapeType="1"/>
          </p:cNvSpPr>
          <p:nvPr/>
        </p:nvSpPr>
        <p:spPr bwMode="auto">
          <a:xfrm flipV="1">
            <a:off x="4695825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16" name="Line 96"/>
          <p:cNvSpPr>
            <a:spLocks noChangeShapeType="1"/>
          </p:cNvSpPr>
          <p:nvPr/>
        </p:nvSpPr>
        <p:spPr bwMode="auto">
          <a:xfrm flipV="1">
            <a:off x="5045075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17" name="Line 97"/>
          <p:cNvSpPr>
            <a:spLocks noChangeShapeType="1"/>
          </p:cNvSpPr>
          <p:nvPr/>
        </p:nvSpPr>
        <p:spPr bwMode="auto">
          <a:xfrm flipV="1">
            <a:off x="5395913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18" name="Line 98"/>
          <p:cNvSpPr>
            <a:spLocks noChangeShapeType="1"/>
          </p:cNvSpPr>
          <p:nvPr/>
        </p:nvSpPr>
        <p:spPr bwMode="auto">
          <a:xfrm flipV="1">
            <a:off x="5743575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19" name="Line 99"/>
          <p:cNvSpPr>
            <a:spLocks noChangeShapeType="1"/>
          </p:cNvSpPr>
          <p:nvPr/>
        </p:nvSpPr>
        <p:spPr bwMode="auto">
          <a:xfrm flipV="1">
            <a:off x="6089650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20" name="Line 100"/>
          <p:cNvSpPr>
            <a:spLocks noChangeShapeType="1"/>
          </p:cNvSpPr>
          <p:nvPr/>
        </p:nvSpPr>
        <p:spPr bwMode="auto">
          <a:xfrm flipV="1">
            <a:off x="6440488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21" name="Line 101"/>
          <p:cNvSpPr>
            <a:spLocks noChangeShapeType="1"/>
          </p:cNvSpPr>
          <p:nvPr/>
        </p:nvSpPr>
        <p:spPr bwMode="auto">
          <a:xfrm flipV="1">
            <a:off x="6788150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22" name="Line 102"/>
          <p:cNvSpPr>
            <a:spLocks noChangeShapeType="1"/>
          </p:cNvSpPr>
          <p:nvPr/>
        </p:nvSpPr>
        <p:spPr bwMode="auto">
          <a:xfrm flipV="1">
            <a:off x="7135813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23" name="Line 103"/>
          <p:cNvSpPr>
            <a:spLocks noChangeShapeType="1"/>
          </p:cNvSpPr>
          <p:nvPr/>
        </p:nvSpPr>
        <p:spPr bwMode="auto">
          <a:xfrm flipV="1">
            <a:off x="7485063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24" name="Line 104"/>
          <p:cNvSpPr>
            <a:spLocks noChangeShapeType="1"/>
          </p:cNvSpPr>
          <p:nvPr/>
        </p:nvSpPr>
        <p:spPr bwMode="auto">
          <a:xfrm flipV="1">
            <a:off x="7832725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25" name="Line 105"/>
          <p:cNvSpPr>
            <a:spLocks noChangeShapeType="1"/>
          </p:cNvSpPr>
          <p:nvPr/>
        </p:nvSpPr>
        <p:spPr bwMode="auto">
          <a:xfrm flipV="1">
            <a:off x="8183563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26" name="Line 106"/>
          <p:cNvSpPr>
            <a:spLocks noChangeShapeType="1"/>
          </p:cNvSpPr>
          <p:nvPr/>
        </p:nvSpPr>
        <p:spPr bwMode="auto">
          <a:xfrm flipV="1">
            <a:off x="8529638" y="5513388"/>
            <a:ext cx="0" cy="539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27" name="Rectangle 107"/>
          <p:cNvSpPr>
            <a:spLocks noChangeArrowheads="1"/>
          </p:cNvSpPr>
          <p:nvPr/>
        </p:nvSpPr>
        <p:spPr bwMode="auto">
          <a:xfrm>
            <a:off x="979488" y="5391150"/>
            <a:ext cx="952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0</a:t>
            </a:r>
            <a:endParaRPr lang="it-IT"/>
          </a:p>
        </p:txBody>
      </p:sp>
      <p:sp>
        <p:nvSpPr>
          <p:cNvPr id="107628" name="Rectangle 108"/>
          <p:cNvSpPr>
            <a:spLocks noChangeArrowheads="1"/>
          </p:cNvSpPr>
          <p:nvPr/>
        </p:nvSpPr>
        <p:spPr bwMode="auto">
          <a:xfrm>
            <a:off x="606425" y="5091113"/>
            <a:ext cx="4762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20000</a:t>
            </a:r>
            <a:endParaRPr lang="it-IT"/>
          </a:p>
        </p:txBody>
      </p:sp>
      <p:sp>
        <p:nvSpPr>
          <p:cNvPr id="107629" name="Rectangle 109"/>
          <p:cNvSpPr>
            <a:spLocks noChangeArrowheads="1"/>
          </p:cNvSpPr>
          <p:nvPr/>
        </p:nvSpPr>
        <p:spPr bwMode="auto">
          <a:xfrm>
            <a:off x="606425" y="4791075"/>
            <a:ext cx="4762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40000</a:t>
            </a:r>
            <a:endParaRPr lang="it-IT"/>
          </a:p>
        </p:txBody>
      </p:sp>
      <p:sp>
        <p:nvSpPr>
          <p:cNvPr id="107630" name="Rectangle 110"/>
          <p:cNvSpPr>
            <a:spLocks noChangeArrowheads="1"/>
          </p:cNvSpPr>
          <p:nvPr/>
        </p:nvSpPr>
        <p:spPr bwMode="auto">
          <a:xfrm>
            <a:off x="606425" y="4487863"/>
            <a:ext cx="4762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60000</a:t>
            </a:r>
            <a:endParaRPr lang="it-IT"/>
          </a:p>
        </p:txBody>
      </p:sp>
      <p:sp>
        <p:nvSpPr>
          <p:cNvPr id="107631" name="Rectangle 111"/>
          <p:cNvSpPr>
            <a:spLocks noChangeArrowheads="1"/>
          </p:cNvSpPr>
          <p:nvPr/>
        </p:nvSpPr>
        <p:spPr bwMode="auto">
          <a:xfrm>
            <a:off x="606425" y="4186238"/>
            <a:ext cx="4762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80000</a:t>
            </a:r>
            <a:endParaRPr lang="it-IT"/>
          </a:p>
        </p:txBody>
      </p:sp>
      <p:sp>
        <p:nvSpPr>
          <p:cNvPr id="107632" name="Rectangle 112"/>
          <p:cNvSpPr>
            <a:spLocks noChangeArrowheads="1"/>
          </p:cNvSpPr>
          <p:nvPr/>
        </p:nvSpPr>
        <p:spPr bwMode="auto">
          <a:xfrm>
            <a:off x="512763" y="3886200"/>
            <a:ext cx="5715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100000</a:t>
            </a:r>
            <a:endParaRPr lang="it-IT"/>
          </a:p>
        </p:txBody>
      </p:sp>
      <p:sp>
        <p:nvSpPr>
          <p:cNvPr id="107633" name="Rectangle 113"/>
          <p:cNvSpPr>
            <a:spLocks noChangeArrowheads="1"/>
          </p:cNvSpPr>
          <p:nvPr/>
        </p:nvSpPr>
        <p:spPr bwMode="auto">
          <a:xfrm>
            <a:off x="512763" y="3587750"/>
            <a:ext cx="5715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120000</a:t>
            </a:r>
            <a:endParaRPr lang="it-IT"/>
          </a:p>
        </p:txBody>
      </p:sp>
      <p:sp>
        <p:nvSpPr>
          <p:cNvPr id="107634" name="Rectangle 114"/>
          <p:cNvSpPr>
            <a:spLocks noChangeArrowheads="1"/>
          </p:cNvSpPr>
          <p:nvPr/>
        </p:nvSpPr>
        <p:spPr bwMode="auto">
          <a:xfrm>
            <a:off x="512763" y="3287713"/>
            <a:ext cx="5715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140000</a:t>
            </a:r>
            <a:endParaRPr lang="it-IT"/>
          </a:p>
        </p:txBody>
      </p:sp>
      <p:sp>
        <p:nvSpPr>
          <p:cNvPr id="107635" name="Rectangle 115"/>
          <p:cNvSpPr>
            <a:spLocks noChangeArrowheads="1"/>
          </p:cNvSpPr>
          <p:nvPr/>
        </p:nvSpPr>
        <p:spPr bwMode="auto">
          <a:xfrm>
            <a:off x="512763" y="2984500"/>
            <a:ext cx="5715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160000</a:t>
            </a:r>
            <a:endParaRPr lang="it-IT"/>
          </a:p>
        </p:txBody>
      </p:sp>
      <p:sp>
        <p:nvSpPr>
          <p:cNvPr id="107636" name="Rectangle 116"/>
          <p:cNvSpPr>
            <a:spLocks noChangeArrowheads="1"/>
          </p:cNvSpPr>
          <p:nvPr/>
        </p:nvSpPr>
        <p:spPr bwMode="auto">
          <a:xfrm>
            <a:off x="512763" y="2684463"/>
            <a:ext cx="5715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180000</a:t>
            </a:r>
            <a:endParaRPr lang="it-IT"/>
          </a:p>
        </p:txBody>
      </p:sp>
      <p:sp>
        <p:nvSpPr>
          <p:cNvPr id="107637" name="Rectangle 117"/>
          <p:cNvSpPr>
            <a:spLocks noChangeArrowheads="1"/>
          </p:cNvSpPr>
          <p:nvPr/>
        </p:nvSpPr>
        <p:spPr bwMode="auto">
          <a:xfrm>
            <a:off x="512763" y="2384425"/>
            <a:ext cx="5715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200000</a:t>
            </a:r>
            <a:endParaRPr lang="it-IT"/>
          </a:p>
        </p:txBody>
      </p:sp>
      <p:sp>
        <p:nvSpPr>
          <p:cNvPr id="107638" name="Rectangle 118"/>
          <p:cNvSpPr>
            <a:spLocks noChangeArrowheads="1"/>
          </p:cNvSpPr>
          <p:nvPr/>
        </p:nvSpPr>
        <p:spPr bwMode="auto">
          <a:xfrm>
            <a:off x="512763" y="2082800"/>
            <a:ext cx="5715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220000</a:t>
            </a:r>
            <a:endParaRPr lang="it-IT"/>
          </a:p>
        </p:txBody>
      </p:sp>
      <p:sp>
        <p:nvSpPr>
          <p:cNvPr id="107639" name="Rectangle 119"/>
          <p:cNvSpPr>
            <a:spLocks noChangeArrowheads="1"/>
          </p:cNvSpPr>
          <p:nvPr/>
        </p:nvSpPr>
        <p:spPr bwMode="auto">
          <a:xfrm>
            <a:off x="512763" y="1782763"/>
            <a:ext cx="5715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240000</a:t>
            </a:r>
            <a:endParaRPr lang="it-IT"/>
          </a:p>
        </p:txBody>
      </p:sp>
      <p:sp>
        <p:nvSpPr>
          <p:cNvPr id="107640" name="Rectangle 120"/>
          <p:cNvSpPr>
            <a:spLocks noChangeArrowheads="1"/>
          </p:cNvSpPr>
          <p:nvPr/>
        </p:nvSpPr>
        <p:spPr bwMode="auto">
          <a:xfrm>
            <a:off x="512763" y="1482725"/>
            <a:ext cx="5715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260000</a:t>
            </a:r>
            <a:endParaRPr lang="it-IT"/>
          </a:p>
        </p:txBody>
      </p:sp>
      <p:sp>
        <p:nvSpPr>
          <p:cNvPr id="107641" name="Rectangle 121"/>
          <p:cNvSpPr>
            <a:spLocks noChangeArrowheads="1"/>
          </p:cNvSpPr>
          <p:nvPr/>
        </p:nvSpPr>
        <p:spPr bwMode="auto">
          <a:xfrm>
            <a:off x="512763" y="1181100"/>
            <a:ext cx="5715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280000</a:t>
            </a:r>
            <a:endParaRPr lang="it-IT"/>
          </a:p>
        </p:txBody>
      </p:sp>
      <p:sp>
        <p:nvSpPr>
          <p:cNvPr id="107642" name="Rectangle 122"/>
          <p:cNvSpPr>
            <a:spLocks noChangeArrowheads="1"/>
          </p:cNvSpPr>
          <p:nvPr/>
        </p:nvSpPr>
        <p:spPr bwMode="auto">
          <a:xfrm rot="16200000">
            <a:off x="1146970" y="5758656"/>
            <a:ext cx="4746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ott-00</a:t>
            </a:r>
            <a:endParaRPr lang="it-IT"/>
          </a:p>
        </p:txBody>
      </p:sp>
      <p:sp>
        <p:nvSpPr>
          <p:cNvPr id="107643" name="Rectangle 123"/>
          <p:cNvSpPr>
            <a:spLocks noChangeArrowheads="1"/>
          </p:cNvSpPr>
          <p:nvPr/>
        </p:nvSpPr>
        <p:spPr bwMode="auto">
          <a:xfrm rot="16200000">
            <a:off x="1454150" y="5797550"/>
            <a:ext cx="5556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nov-00</a:t>
            </a:r>
            <a:endParaRPr lang="it-IT"/>
          </a:p>
        </p:txBody>
      </p:sp>
      <p:sp>
        <p:nvSpPr>
          <p:cNvPr id="107644" name="Rectangle 124"/>
          <p:cNvSpPr>
            <a:spLocks noChangeArrowheads="1"/>
          </p:cNvSpPr>
          <p:nvPr/>
        </p:nvSpPr>
        <p:spPr bwMode="auto">
          <a:xfrm rot="16200000">
            <a:off x="1838325" y="5765800"/>
            <a:ext cx="4857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dic-00</a:t>
            </a:r>
            <a:endParaRPr lang="it-IT"/>
          </a:p>
        </p:txBody>
      </p:sp>
      <p:sp>
        <p:nvSpPr>
          <p:cNvPr id="107645" name="Rectangle 125"/>
          <p:cNvSpPr>
            <a:spLocks noChangeArrowheads="1"/>
          </p:cNvSpPr>
          <p:nvPr/>
        </p:nvSpPr>
        <p:spPr bwMode="auto">
          <a:xfrm rot="16200000">
            <a:off x="2166144" y="5785644"/>
            <a:ext cx="5318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gen-01</a:t>
            </a:r>
            <a:endParaRPr lang="it-IT"/>
          </a:p>
        </p:txBody>
      </p:sp>
      <p:sp>
        <p:nvSpPr>
          <p:cNvPr id="107646" name="Rectangle 126"/>
          <p:cNvSpPr>
            <a:spLocks noChangeArrowheads="1"/>
          </p:cNvSpPr>
          <p:nvPr/>
        </p:nvSpPr>
        <p:spPr bwMode="auto">
          <a:xfrm rot="16200000">
            <a:off x="2526506" y="5772944"/>
            <a:ext cx="5064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feb-01</a:t>
            </a:r>
            <a:endParaRPr lang="it-IT"/>
          </a:p>
        </p:txBody>
      </p:sp>
      <p:sp>
        <p:nvSpPr>
          <p:cNvPr id="107647" name="Rectangle 127"/>
          <p:cNvSpPr>
            <a:spLocks noChangeArrowheads="1"/>
          </p:cNvSpPr>
          <p:nvPr/>
        </p:nvSpPr>
        <p:spPr bwMode="auto">
          <a:xfrm rot="16200000">
            <a:off x="2849563" y="5799138"/>
            <a:ext cx="5619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mar-01</a:t>
            </a:r>
            <a:endParaRPr lang="it-IT"/>
          </a:p>
        </p:txBody>
      </p:sp>
      <p:sp>
        <p:nvSpPr>
          <p:cNvPr id="107648" name="Rectangle 128"/>
          <p:cNvSpPr>
            <a:spLocks noChangeArrowheads="1"/>
          </p:cNvSpPr>
          <p:nvPr/>
        </p:nvSpPr>
        <p:spPr bwMode="auto">
          <a:xfrm rot="16200000">
            <a:off x="3222626" y="5770562"/>
            <a:ext cx="508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apr-01</a:t>
            </a:r>
            <a:endParaRPr lang="it-IT"/>
          </a:p>
        </p:txBody>
      </p:sp>
      <p:sp>
        <p:nvSpPr>
          <p:cNvPr id="107649" name="Rectangle 129"/>
          <p:cNvSpPr>
            <a:spLocks noChangeArrowheads="1"/>
          </p:cNvSpPr>
          <p:nvPr/>
        </p:nvSpPr>
        <p:spPr bwMode="auto">
          <a:xfrm rot="16200000">
            <a:off x="3532188" y="5808662"/>
            <a:ext cx="584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mag-01</a:t>
            </a:r>
            <a:endParaRPr lang="it-IT"/>
          </a:p>
        </p:txBody>
      </p:sp>
      <p:sp>
        <p:nvSpPr>
          <p:cNvPr id="107650" name="Rectangle 130"/>
          <p:cNvSpPr>
            <a:spLocks noChangeArrowheads="1"/>
          </p:cNvSpPr>
          <p:nvPr/>
        </p:nvSpPr>
        <p:spPr bwMode="auto">
          <a:xfrm rot="16200000">
            <a:off x="3929857" y="5766594"/>
            <a:ext cx="4905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giu-01</a:t>
            </a:r>
            <a:endParaRPr lang="it-IT"/>
          </a:p>
        </p:txBody>
      </p:sp>
      <p:sp>
        <p:nvSpPr>
          <p:cNvPr id="107651" name="Rectangle 131"/>
          <p:cNvSpPr>
            <a:spLocks noChangeArrowheads="1"/>
          </p:cNvSpPr>
          <p:nvPr/>
        </p:nvSpPr>
        <p:spPr bwMode="auto">
          <a:xfrm rot="16200000">
            <a:off x="4279107" y="5766594"/>
            <a:ext cx="4905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lug-01</a:t>
            </a:r>
            <a:endParaRPr lang="it-IT"/>
          </a:p>
        </p:txBody>
      </p:sp>
      <p:sp>
        <p:nvSpPr>
          <p:cNvPr id="107652" name="Rectangle 132"/>
          <p:cNvSpPr>
            <a:spLocks noChangeArrowheads="1"/>
          </p:cNvSpPr>
          <p:nvPr/>
        </p:nvSpPr>
        <p:spPr bwMode="auto">
          <a:xfrm rot="16200000">
            <a:off x="4606925" y="5783263"/>
            <a:ext cx="5302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ago-01</a:t>
            </a:r>
            <a:endParaRPr lang="it-IT"/>
          </a:p>
        </p:txBody>
      </p:sp>
      <p:sp>
        <p:nvSpPr>
          <p:cNvPr id="107653" name="Rectangle 133"/>
          <p:cNvSpPr>
            <a:spLocks noChangeArrowheads="1"/>
          </p:cNvSpPr>
          <p:nvPr/>
        </p:nvSpPr>
        <p:spPr bwMode="auto">
          <a:xfrm rot="16200000">
            <a:off x="4983957" y="5755481"/>
            <a:ext cx="4714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set-01</a:t>
            </a:r>
            <a:endParaRPr lang="it-IT"/>
          </a:p>
        </p:txBody>
      </p:sp>
      <p:sp>
        <p:nvSpPr>
          <p:cNvPr id="107654" name="Rectangle 134"/>
          <p:cNvSpPr>
            <a:spLocks noChangeArrowheads="1"/>
          </p:cNvSpPr>
          <p:nvPr/>
        </p:nvSpPr>
        <p:spPr bwMode="auto">
          <a:xfrm rot="16200000">
            <a:off x="5331619" y="5757069"/>
            <a:ext cx="47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ott-01</a:t>
            </a:r>
            <a:endParaRPr lang="it-IT"/>
          </a:p>
        </p:txBody>
      </p:sp>
      <p:sp>
        <p:nvSpPr>
          <p:cNvPr id="107655" name="Rectangle 135"/>
          <p:cNvSpPr>
            <a:spLocks noChangeArrowheads="1"/>
          </p:cNvSpPr>
          <p:nvPr/>
        </p:nvSpPr>
        <p:spPr bwMode="auto">
          <a:xfrm rot="16200000">
            <a:off x="5640388" y="5795963"/>
            <a:ext cx="5556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nov-01</a:t>
            </a:r>
            <a:endParaRPr lang="it-IT"/>
          </a:p>
        </p:txBody>
      </p:sp>
      <p:sp>
        <p:nvSpPr>
          <p:cNvPr id="107656" name="Rectangle 136"/>
          <p:cNvSpPr>
            <a:spLocks noChangeArrowheads="1"/>
          </p:cNvSpPr>
          <p:nvPr/>
        </p:nvSpPr>
        <p:spPr bwMode="auto">
          <a:xfrm rot="16200000">
            <a:off x="6021388" y="5764213"/>
            <a:ext cx="4857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dic-01</a:t>
            </a:r>
            <a:endParaRPr lang="it-IT"/>
          </a:p>
        </p:txBody>
      </p:sp>
      <p:sp>
        <p:nvSpPr>
          <p:cNvPr id="107657" name="Rectangle 137"/>
          <p:cNvSpPr>
            <a:spLocks noChangeArrowheads="1"/>
          </p:cNvSpPr>
          <p:nvPr/>
        </p:nvSpPr>
        <p:spPr bwMode="auto">
          <a:xfrm rot="16200000">
            <a:off x="6347619" y="5785644"/>
            <a:ext cx="5318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gen-02</a:t>
            </a:r>
            <a:endParaRPr lang="it-IT"/>
          </a:p>
        </p:txBody>
      </p:sp>
      <p:sp>
        <p:nvSpPr>
          <p:cNvPr id="107658" name="Rectangle 138"/>
          <p:cNvSpPr>
            <a:spLocks noChangeArrowheads="1"/>
          </p:cNvSpPr>
          <p:nvPr/>
        </p:nvSpPr>
        <p:spPr bwMode="auto">
          <a:xfrm rot="16200000">
            <a:off x="6711156" y="5772944"/>
            <a:ext cx="5064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feb-02</a:t>
            </a:r>
            <a:endParaRPr lang="it-IT"/>
          </a:p>
        </p:txBody>
      </p:sp>
      <p:sp>
        <p:nvSpPr>
          <p:cNvPr id="107659" name="Rectangle 139"/>
          <p:cNvSpPr>
            <a:spLocks noChangeArrowheads="1"/>
          </p:cNvSpPr>
          <p:nvPr/>
        </p:nvSpPr>
        <p:spPr bwMode="auto">
          <a:xfrm rot="16200000">
            <a:off x="7027863" y="5795963"/>
            <a:ext cx="5619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mar-02</a:t>
            </a:r>
            <a:endParaRPr lang="it-IT"/>
          </a:p>
        </p:txBody>
      </p:sp>
      <p:sp>
        <p:nvSpPr>
          <p:cNvPr id="107660" name="Rectangle 140"/>
          <p:cNvSpPr>
            <a:spLocks noChangeArrowheads="1"/>
          </p:cNvSpPr>
          <p:nvPr/>
        </p:nvSpPr>
        <p:spPr bwMode="auto">
          <a:xfrm rot="16200000">
            <a:off x="7405688" y="5768975"/>
            <a:ext cx="508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apr-02</a:t>
            </a:r>
            <a:endParaRPr lang="it-IT"/>
          </a:p>
        </p:txBody>
      </p:sp>
      <p:sp>
        <p:nvSpPr>
          <p:cNvPr id="107661" name="Rectangle 141"/>
          <p:cNvSpPr>
            <a:spLocks noChangeArrowheads="1"/>
          </p:cNvSpPr>
          <p:nvPr/>
        </p:nvSpPr>
        <p:spPr bwMode="auto">
          <a:xfrm rot="16200000">
            <a:off x="7716838" y="5807075"/>
            <a:ext cx="584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mag-02</a:t>
            </a:r>
            <a:endParaRPr lang="it-IT"/>
          </a:p>
        </p:txBody>
      </p:sp>
      <p:sp>
        <p:nvSpPr>
          <p:cNvPr id="107662" name="Rectangle 142"/>
          <p:cNvSpPr>
            <a:spLocks noChangeArrowheads="1"/>
          </p:cNvSpPr>
          <p:nvPr/>
        </p:nvSpPr>
        <p:spPr bwMode="auto">
          <a:xfrm rot="16200000">
            <a:off x="8111332" y="5765006"/>
            <a:ext cx="4905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giu-02</a:t>
            </a:r>
            <a:endParaRPr lang="it-IT"/>
          </a:p>
        </p:txBody>
      </p:sp>
      <p:sp>
        <p:nvSpPr>
          <p:cNvPr id="107663" name="Rectangle 143"/>
          <p:cNvSpPr>
            <a:spLocks noChangeArrowheads="1"/>
          </p:cNvSpPr>
          <p:nvPr/>
        </p:nvSpPr>
        <p:spPr bwMode="auto">
          <a:xfrm>
            <a:off x="3803650" y="1682750"/>
            <a:ext cx="114300" cy="112713"/>
          </a:xfrm>
          <a:prstGeom prst="rect">
            <a:avLst/>
          </a:prstGeom>
          <a:solidFill>
            <a:srgbClr val="333399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64" name="Rectangle 144"/>
          <p:cNvSpPr>
            <a:spLocks noChangeArrowheads="1"/>
          </p:cNvSpPr>
          <p:nvPr/>
        </p:nvSpPr>
        <p:spPr bwMode="auto">
          <a:xfrm>
            <a:off x="3962400" y="1631950"/>
            <a:ext cx="9413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centro-nord</a:t>
            </a:r>
            <a:endParaRPr lang="it-IT"/>
          </a:p>
        </p:txBody>
      </p:sp>
      <p:sp>
        <p:nvSpPr>
          <p:cNvPr id="107665" name="Rectangle 145"/>
          <p:cNvSpPr>
            <a:spLocks noChangeArrowheads="1"/>
          </p:cNvSpPr>
          <p:nvPr/>
        </p:nvSpPr>
        <p:spPr bwMode="auto">
          <a:xfrm>
            <a:off x="4991100" y="1682750"/>
            <a:ext cx="114300" cy="112713"/>
          </a:xfrm>
          <a:prstGeom prst="rect">
            <a:avLst/>
          </a:prstGeom>
          <a:solidFill>
            <a:srgbClr val="FFFFCC"/>
          </a:solidFill>
          <a:ln w="206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66" name="Rectangle 146"/>
          <p:cNvSpPr>
            <a:spLocks noChangeArrowheads="1"/>
          </p:cNvSpPr>
          <p:nvPr/>
        </p:nvSpPr>
        <p:spPr bwMode="auto">
          <a:xfrm>
            <a:off x="5148263" y="1631950"/>
            <a:ext cx="2984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600">
                <a:solidFill>
                  <a:srgbClr val="000000"/>
                </a:solidFill>
                <a:latin typeface="Garamond" pitchFamily="18" charset="0"/>
              </a:rPr>
              <a:t>Sud</a:t>
            </a:r>
            <a:endParaRPr lang="it-IT"/>
          </a:p>
        </p:txBody>
      </p:sp>
      <p:sp>
        <p:nvSpPr>
          <p:cNvPr id="107668" name="Text Box 148"/>
          <p:cNvSpPr txBox="1">
            <a:spLocks noChangeArrowheads="1"/>
          </p:cNvSpPr>
          <p:nvPr/>
        </p:nvSpPr>
        <p:spPr bwMode="auto">
          <a:xfrm rot="16200000">
            <a:off x="-665162" y="3606800"/>
            <a:ext cx="16748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200" b="1"/>
              <a:t>Numero di lavoratori</a:t>
            </a:r>
          </a:p>
        </p:txBody>
      </p:sp>
      <p:sp>
        <p:nvSpPr>
          <p:cNvPr id="143" name="Date Placeholder 14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  <p:sp>
        <p:nvSpPr>
          <p:cNvPr id="144" name="Footer Placeholder 14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Tito Boeri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Effetto bonus assunzioni</a:t>
            </a:r>
            <a:endParaRPr lang="en-US" dirty="0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sz="3600" dirty="0" smtClean="0"/>
              <a:t>Molto costoso (</a:t>
            </a:r>
            <a:r>
              <a:rPr lang="it-IT" sz="3600" dirty="0"/>
              <a:t>1,7 miliardi nel 2002) se </a:t>
            </a:r>
            <a:r>
              <a:rPr lang="it-IT" sz="3600" dirty="0" smtClean="0"/>
              <a:t>erogato </a:t>
            </a:r>
            <a:r>
              <a:rPr lang="it-IT" sz="3600" dirty="0"/>
              <a:t>senza </a:t>
            </a:r>
            <a:r>
              <a:rPr lang="it-IT" sz="3600" dirty="0" smtClean="0"/>
              <a:t>restrizioni </a:t>
            </a:r>
          </a:p>
          <a:p>
            <a:pPr>
              <a:lnSpc>
                <a:spcPct val="90000"/>
              </a:lnSpc>
            </a:pPr>
            <a:r>
              <a:rPr lang="it-IT" sz="3600" dirty="0" smtClean="0"/>
              <a:t>Poco efficace </a:t>
            </a:r>
            <a:r>
              <a:rPr lang="it-IT" sz="3600" dirty="0"/>
              <a:t>se con “rubinetto</a:t>
            </a:r>
            <a:r>
              <a:rPr lang="it-IT" sz="3600" dirty="0" smtClean="0"/>
              <a:t>”.</a:t>
            </a:r>
          </a:p>
          <a:p>
            <a:pPr>
              <a:lnSpc>
                <a:spcPct val="90000"/>
              </a:lnSpc>
            </a:pPr>
            <a:r>
              <a:rPr lang="it-IT" sz="3600" dirty="0" smtClean="0"/>
              <a:t>Valutazione suggerisce scarsi </a:t>
            </a:r>
            <a:r>
              <a:rPr lang="it-IT" sz="3600" dirty="0"/>
              <a:t>effetti aggiuntivi </a:t>
            </a:r>
            <a:r>
              <a:rPr lang="it-IT" sz="3600" dirty="0" smtClean="0"/>
              <a:t>sull’occupazione</a:t>
            </a:r>
          </a:p>
          <a:p>
            <a:pPr>
              <a:lnSpc>
                <a:spcPct val="90000"/>
              </a:lnSpc>
            </a:pPr>
            <a:r>
              <a:rPr lang="it-IT" sz="3600" dirty="0" smtClean="0"/>
              <a:t>Spagna, valutazione parti sociali e Governo incentivi simili: “il loro vasto uso ne ha limitato efficacia”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26 Giugno 2013</a:t>
            </a:r>
            <a:endParaRPr lang="it-IT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Tito Boeri</a:t>
            </a:r>
            <a:endParaRPr lang="it-IT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“</a:t>
            </a:r>
            <a:r>
              <a:rPr lang="en-US" dirty="0" err="1" smtClean="0"/>
              <a:t>stabilizzazione</a:t>
            </a:r>
            <a:r>
              <a:rPr lang="en-US" dirty="0" smtClean="0"/>
              <a:t>” del 2012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Effetti incentivi trasformazioni CTD-CTI e stabilizzazione CP ottobre 2012</a:t>
            </a:r>
          </a:p>
          <a:p>
            <a:r>
              <a:rPr lang="it-IT" dirty="0" smtClean="0"/>
              <a:t>2/3 delle trasformazioni sarebbero comunque avvenute</a:t>
            </a:r>
          </a:p>
          <a:p>
            <a:r>
              <a:rPr lang="it-IT" dirty="0" smtClean="0"/>
              <a:t>Costo per ogni provvedimento: circa 30.000 euro</a:t>
            </a:r>
          </a:p>
          <a:p>
            <a:r>
              <a:rPr lang="it-IT" dirty="0" smtClean="0"/>
              <a:t>Lezioni dalla Spagna: effetto “carosello”, cambia solo il profilo temporale delle assunzioni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Tito Boeri</a:t>
            </a:r>
            <a:endParaRPr lang="it-IT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26 Giugno 2013</a:t>
            </a:r>
            <a:endParaRPr lang="it-IT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staffetta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/>
          <a:lstStyle/>
          <a:p>
            <a:r>
              <a:rPr lang="en-US" dirty="0" smtClean="0"/>
              <a:t>Idea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sostituibilità</a:t>
            </a:r>
            <a:r>
              <a:rPr lang="en-US" dirty="0" smtClean="0"/>
              <a:t> </a:t>
            </a:r>
            <a:r>
              <a:rPr lang="en-US" dirty="0" err="1" smtClean="0"/>
              <a:t>sbagliata</a:t>
            </a:r>
            <a:r>
              <a:rPr lang="en-US" dirty="0" smtClean="0"/>
              <a:t> e non </a:t>
            </a:r>
            <a:r>
              <a:rPr lang="en-US" dirty="0" err="1" smtClean="0"/>
              <a:t>basata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riscontri</a:t>
            </a:r>
            <a:r>
              <a:rPr lang="en-US" dirty="0" smtClean="0"/>
              <a:t> </a:t>
            </a:r>
            <a:r>
              <a:rPr lang="en-US" dirty="0" err="1" smtClean="0"/>
              <a:t>empirici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Nell’immediato</a:t>
            </a:r>
            <a:r>
              <a:rPr lang="en-US" dirty="0" smtClean="0"/>
              <a:t> </a:t>
            </a:r>
            <a:r>
              <a:rPr lang="en-US" dirty="0" err="1" smtClean="0"/>
              <a:t>innalzamento</a:t>
            </a:r>
            <a:r>
              <a:rPr lang="en-US" dirty="0" smtClean="0"/>
              <a:t> </a:t>
            </a:r>
            <a:r>
              <a:rPr lang="en-US" dirty="0" err="1" smtClean="0"/>
              <a:t>età</a:t>
            </a:r>
            <a:r>
              <a:rPr lang="en-US" dirty="0" smtClean="0"/>
              <a:t> </a:t>
            </a:r>
            <a:r>
              <a:rPr lang="en-US" dirty="0" err="1" smtClean="0"/>
              <a:t>pensione</a:t>
            </a:r>
            <a:r>
              <a:rPr lang="en-US" dirty="0" smtClean="0"/>
              <a:t> </a:t>
            </a:r>
            <a:r>
              <a:rPr lang="en-US" dirty="0" err="1" smtClean="0"/>
              <a:t>può</a:t>
            </a:r>
            <a:r>
              <a:rPr lang="en-US" dirty="0" smtClean="0"/>
              <a:t> </a:t>
            </a:r>
            <a:r>
              <a:rPr lang="en-US" dirty="0" err="1" smtClean="0"/>
              <a:t>spiazzare</a:t>
            </a:r>
            <a:r>
              <a:rPr lang="en-US" dirty="0" smtClean="0"/>
              <a:t> </a:t>
            </a:r>
            <a:r>
              <a:rPr lang="en-US" dirty="0" err="1" smtClean="0"/>
              <a:t>giovani</a:t>
            </a:r>
            <a:endParaRPr lang="en-US" dirty="0" smtClean="0"/>
          </a:p>
          <a:p>
            <a:r>
              <a:rPr lang="en-US" dirty="0" smtClean="0"/>
              <a:t>Per </a:t>
            </a:r>
            <a:r>
              <a:rPr lang="en-US" dirty="0" err="1" smtClean="0"/>
              <a:t>questo</a:t>
            </a:r>
            <a:r>
              <a:rPr lang="en-US" dirty="0" smtClean="0"/>
              <a:t> </a:t>
            </a:r>
            <a:r>
              <a:rPr lang="en-US" dirty="0" err="1" smtClean="0"/>
              <a:t>andavano</a:t>
            </a:r>
            <a:r>
              <a:rPr lang="en-US" dirty="0" smtClean="0"/>
              <a:t> </a:t>
            </a:r>
            <a:r>
              <a:rPr lang="en-US" dirty="0" err="1" smtClean="0"/>
              <a:t>introdotte</a:t>
            </a:r>
            <a:r>
              <a:rPr lang="en-US" dirty="0" smtClean="0"/>
              <a:t> </a:t>
            </a:r>
            <a:r>
              <a:rPr lang="en-US" dirty="0" err="1" smtClean="0"/>
              <a:t>riduzioni</a:t>
            </a:r>
            <a:r>
              <a:rPr lang="en-US" dirty="0" smtClean="0"/>
              <a:t> </a:t>
            </a:r>
            <a:r>
              <a:rPr lang="en-US" dirty="0" err="1" smtClean="0"/>
              <a:t>attuariali</a:t>
            </a:r>
            <a:r>
              <a:rPr lang="en-US" dirty="0" smtClean="0"/>
              <a:t> per chi </a:t>
            </a:r>
            <a:r>
              <a:rPr lang="en-US" dirty="0" err="1" smtClean="0"/>
              <a:t>va</a:t>
            </a:r>
            <a:r>
              <a:rPr lang="en-US" dirty="0" smtClean="0"/>
              <a:t> in </a:t>
            </a:r>
            <a:r>
              <a:rPr lang="en-US" dirty="0" err="1" smtClean="0"/>
              <a:t>pensione</a:t>
            </a:r>
            <a:r>
              <a:rPr lang="en-US" dirty="0" smtClean="0"/>
              <a:t> prima </a:t>
            </a:r>
            <a:r>
              <a:rPr lang="en-US" dirty="0" err="1" smtClean="0"/>
              <a:t>anzichè</a:t>
            </a:r>
            <a:r>
              <a:rPr lang="en-US" dirty="0" smtClean="0"/>
              <a:t> </a:t>
            </a:r>
            <a:r>
              <a:rPr lang="en-US" dirty="0" err="1" smtClean="0"/>
              <a:t>blocchi</a:t>
            </a:r>
            <a:r>
              <a:rPr lang="en-US" dirty="0" smtClean="0"/>
              <a:t>. </a:t>
            </a:r>
            <a:r>
              <a:rPr lang="en-US" dirty="0" err="1" smtClean="0"/>
              <a:t>Ancora</a:t>
            </a:r>
            <a:r>
              <a:rPr lang="en-US" dirty="0" smtClean="0"/>
              <a:t> </a:t>
            </a:r>
            <a:r>
              <a:rPr lang="en-US" dirty="0" err="1" smtClean="0"/>
              <a:t>possibile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Servirebbe</a:t>
            </a:r>
            <a:r>
              <a:rPr lang="en-US" dirty="0" smtClean="0"/>
              <a:t> per </a:t>
            </a:r>
            <a:r>
              <a:rPr lang="en-US" dirty="0" err="1" smtClean="0"/>
              <a:t>nodo</a:t>
            </a:r>
            <a:r>
              <a:rPr lang="en-US" dirty="0" smtClean="0"/>
              <a:t> </a:t>
            </a:r>
            <a:r>
              <a:rPr lang="en-US" dirty="0" err="1" smtClean="0"/>
              <a:t>esodati</a:t>
            </a:r>
            <a:r>
              <a:rPr lang="en-US" dirty="0" smtClean="0"/>
              <a:t> (</a:t>
            </a:r>
            <a:r>
              <a:rPr lang="en-US" dirty="0" err="1" smtClean="0"/>
              <a:t>anche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anticipo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pensione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integrativa</a:t>
            </a:r>
            <a:r>
              <a:rPr lang="en-US" dirty="0" smtClean="0"/>
              <a:t>)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Tito Boeri</a:t>
            </a:r>
            <a:endParaRPr lang="it-IT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26 Giugno 2013</a:t>
            </a:r>
            <a:endParaRPr lang="it-IT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Creare percorso di ingresso verso la stabilità a tutele progressive verso cui veicolare parasubordinato e lavoro temporaneo, riducendo incertezza su costi licenziamento e incentivare assunzioni a tempo indeterminato in settori avanzati</a:t>
            </a:r>
          </a:p>
          <a:p>
            <a:r>
              <a:rPr lang="it-IT" dirty="0" smtClean="0"/>
              <a:t>Bene scoraggiare abusi, ma con minimi retributivi per lavoro autonomo con mono-committente, non con costi amministrativi.  </a:t>
            </a:r>
            <a:endParaRPr lang="it-IT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Cosa si può fare oltre che disfare 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Tito Boeri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Italia le tutele non sono progressive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Tito Boeri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23928" y="2924944"/>
            <a:ext cx="1080120" cy="792088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663" y="1556792"/>
            <a:ext cx="7940675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Piano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presentazione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r>
              <a:rPr lang="en-US" sz="3600" dirty="0" smtClean="0"/>
              <a:t>Il </a:t>
            </a:r>
            <a:r>
              <a:rPr lang="en-US" sz="3600" dirty="0" err="1" smtClean="0"/>
              <a:t>profilo</a:t>
            </a:r>
            <a:r>
              <a:rPr lang="en-US" sz="3600" dirty="0" smtClean="0"/>
              <a:t> del </a:t>
            </a:r>
            <a:r>
              <a:rPr lang="en-US" sz="3600" dirty="0" err="1" smtClean="0"/>
              <a:t>disagio</a:t>
            </a:r>
            <a:r>
              <a:rPr lang="en-US" sz="3600" dirty="0" smtClean="0"/>
              <a:t> </a:t>
            </a:r>
            <a:r>
              <a:rPr lang="en-US" sz="3600" dirty="0" err="1" smtClean="0"/>
              <a:t>occupazionale</a:t>
            </a:r>
            <a:endParaRPr lang="en-US" sz="2800" dirty="0" smtClean="0"/>
          </a:p>
          <a:p>
            <a:r>
              <a:rPr lang="en-US" sz="3600" dirty="0" smtClean="0"/>
              <a:t>I </a:t>
            </a:r>
            <a:r>
              <a:rPr lang="en-US" sz="3600" dirty="0" err="1" smtClean="0"/>
              <a:t>primi</a:t>
            </a:r>
            <a:r>
              <a:rPr lang="en-US" sz="3600" dirty="0" smtClean="0"/>
              <a:t> </a:t>
            </a:r>
            <a:r>
              <a:rPr lang="en-US" sz="3600" dirty="0" err="1" smtClean="0"/>
              <a:t>effetti</a:t>
            </a:r>
            <a:r>
              <a:rPr lang="en-US" sz="3600" dirty="0" smtClean="0"/>
              <a:t> </a:t>
            </a:r>
            <a:r>
              <a:rPr lang="en-US" sz="3600" dirty="0" err="1" smtClean="0"/>
              <a:t>della</a:t>
            </a:r>
            <a:r>
              <a:rPr lang="en-US" sz="3600" dirty="0" smtClean="0"/>
              <a:t> </a:t>
            </a:r>
            <a:r>
              <a:rPr lang="en-US" sz="3600" dirty="0" err="1" smtClean="0"/>
              <a:t>legge</a:t>
            </a:r>
            <a:r>
              <a:rPr lang="en-US" sz="3600" dirty="0" smtClean="0"/>
              <a:t> 92</a:t>
            </a:r>
          </a:p>
          <a:p>
            <a:r>
              <a:rPr lang="en-US" sz="3600" dirty="0" smtClean="0"/>
              <a:t>In </a:t>
            </a:r>
            <a:r>
              <a:rPr lang="en-US" sz="3600" dirty="0" err="1" smtClean="0"/>
              <a:t>attesa</a:t>
            </a:r>
            <a:r>
              <a:rPr lang="en-US" sz="3600" dirty="0" smtClean="0"/>
              <a:t> del “piano del </a:t>
            </a:r>
            <a:r>
              <a:rPr lang="en-US" sz="3600" dirty="0" err="1" smtClean="0"/>
              <a:t>lavoro</a:t>
            </a:r>
            <a:r>
              <a:rPr lang="en-US" sz="3600" dirty="0" smtClean="0"/>
              <a:t>” </a:t>
            </a:r>
          </a:p>
          <a:p>
            <a:r>
              <a:rPr lang="en-US" sz="3600" dirty="0" smtClean="0"/>
              <a:t>Le </a:t>
            </a:r>
            <a:r>
              <a:rPr lang="en-US" sz="3600" dirty="0" err="1" smtClean="0"/>
              <a:t>riforme</a:t>
            </a:r>
            <a:r>
              <a:rPr lang="en-US" sz="3600" dirty="0" smtClean="0"/>
              <a:t> </a:t>
            </a:r>
            <a:r>
              <a:rPr lang="en-US" sz="3600" dirty="0" err="1" smtClean="0"/>
              <a:t>possibili</a:t>
            </a:r>
            <a:r>
              <a:rPr lang="en-US" sz="3600" dirty="0" smtClean="0"/>
              <a:t> a </a:t>
            </a:r>
            <a:r>
              <a:rPr lang="en-US" sz="3600" dirty="0" err="1" smtClean="0"/>
              <a:t>costo</a:t>
            </a:r>
            <a:r>
              <a:rPr lang="en-US" sz="3600" dirty="0" smtClean="0"/>
              <a:t> zero</a:t>
            </a:r>
          </a:p>
          <a:p>
            <a:r>
              <a:rPr lang="en-US" sz="3600" dirty="0" smtClean="0"/>
              <a:t>E </a:t>
            </a:r>
            <a:r>
              <a:rPr lang="en-US" sz="3600" dirty="0" err="1" smtClean="0"/>
              <a:t>quelle</a:t>
            </a:r>
            <a:r>
              <a:rPr lang="en-US" sz="3600" dirty="0" smtClean="0"/>
              <a:t> non a </a:t>
            </a:r>
            <a:r>
              <a:rPr lang="en-US" sz="3600" dirty="0" err="1" smtClean="0"/>
              <a:t>costo</a:t>
            </a:r>
            <a:r>
              <a:rPr lang="en-US" sz="3600" dirty="0" smtClean="0"/>
              <a:t> zero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Tito Boeri</a:t>
            </a:r>
            <a:endParaRPr lang="it-IT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26 Giugno 2013</a:t>
            </a:r>
            <a:endParaRPr lang="it-IT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 eccessiva incertezza </a:t>
            </a:r>
            <a:br>
              <a:rPr lang="it-IT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 costi licenziamenti</a:t>
            </a:r>
            <a:endParaRPr lang="it-IT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26 Giugno 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Tito Boeri</a:t>
            </a:r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5877272"/>
            <a:ext cx="1728192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5589240"/>
            <a:ext cx="359795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8623" y="1196752"/>
            <a:ext cx="7701809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Contratto Unico di Inserimento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Chart 7"/>
          <p:cNvGraphicFramePr/>
          <p:nvPr/>
        </p:nvGraphicFramePr>
        <p:xfrm>
          <a:off x="285720" y="1142984"/>
          <a:ext cx="8429684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egnaposto piè di pagina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Tito Boeri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Cosa si può fare (non a costo zero)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Ridurre tasse sul lavoro. Sentiero credibile. Priorità certificata. Partire da più di un miliardo!</a:t>
            </a:r>
          </a:p>
          <a:p>
            <a:r>
              <a:rPr lang="it-IT" dirty="0" smtClean="0"/>
              <a:t>Fondamentale per partecipare a ripresa economia mondiale </a:t>
            </a:r>
          </a:p>
          <a:p>
            <a:r>
              <a:rPr lang="it-IT" dirty="0" smtClean="0"/>
              <a:t>Spostando tassazione su altri cespiti</a:t>
            </a:r>
          </a:p>
          <a:p>
            <a:r>
              <a:rPr lang="it-IT" dirty="0" smtClean="0"/>
              <a:t>Resistere ad abolizione tasse sulla prima casa, ma renderle più eque e ridurre tasse compravendite</a:t>
            </a:r>
          </a:p>
          <a:p>
            <a:r>
              <a:rPr lang="it-IT" dirty="0" smtClean="0"/>
              <a:t>Scambio minori trasferimenti a imprese, riduzione prelievo sul lavoro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26 Giugno 2013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Tito Boeri</a:t>
            </a: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Sussidi</a:t>
            </a:r>
            <a:r>
              <a:rPr lang="en-US" dirty="0" smtClean="0"/>
              <a:t> </a:t>
            </a:r>
            <a:r>
              <a:rPr lang="en-US" dirty="0" err="1" smtClean="0"/>
              <a:t>condizionati</a:t>
            </a:r>
            <a:r>
              <a:rPr lang="en-US" dirty="0" smtClean="0"/>
              <a:t> </a:t>
            </a:r>
            <a:r>
              <a:rPr lang="en-US" dirty="0" err="1" smtClean="0"/>
              <a:t>all’impiego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Modello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Aufstocker</a:t>
            </a:r>
            <a:r>
              <a:rPr lang="en-US" dirty="0" smtClean="0"/>
              <a:t> </a:t>
            </a:r>
            <a:r>
              <a:rPr lang="en-US" dirty="0" err="1" smtClean="0"/>
              <a:t>adattato</a:t>
            </a:r>
            <a:r>
              <a:rPr lang="en-US" dirty="0" smtClean="0"/>
              <a:t> al </a:t>
            </a:r>
            <a:r>
              <a:rPr lang="en-US" dirty="0" err="1" smtClean="0"/>
              <a:t>nostro</a:t>
            </a:r>
            <a:r>
              <a:rPr lang="en-US" dirty="0" smtClean="0"/>
              <a:t> </a:t>
            </a:r>
            <a:r>
              <a:rPr lang="en-US" dirty="0" err="1" smtClean="0"/>
              <a:t>caso</a:t>
            </a:r>
            <a:endParaRPr lang="en-US" dirty="0" smtClean="0"/>
          </a:p>
          <a:p>
            <a:r>
              <a:rPr lang="en-US" dirty="0" err="1" smtClean="0"/>
              <a:t>Invece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potenziamento</a:t>
            </a:r>
            <a:r>
              <a:rPr lang="en-US" dirty="0" smtClean="0"/>
              <a:t> </a:t>
            </a:r>
            <a:r>
              <a:rPr lang="en-US" dirty="0" err="1" smtClean="0"/>
              <a:t>sussidi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disoccupazione</a:t>
            </a:r>
            <a:r>
              <a:rPr lang="en-US" dirty="0" smtClean="0"/>
              <a:t>, </a:t>
            </a:r>
            <a:r>
              <a:rPr lang="en-US" dirty="0" err="1" smtClean="0"/>
              <a:t>varare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sussidi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occupazione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(per </a:t>
            </a:r>
            <a:r>
              <a:rPr lang="en-US" dirty="0" err="1" smtClean="0"/>
              <a:t>salari</a:t>
            </a:r>
            <a:r>
              <a:rPr lang="en-US" dirty="0" smtClean="0"/>
              <a:t> </a:t>
            </a:r>
            <a:r>
              <a:rPr lang="en-US" dirty="0" err="1" smtClean="0"/>
              <a:t>bassi</a:t>
            </a:r>
            <a:r>
              <a:rPr lang="en-US" dirty="0" smtClean="0"/>
              <a:t>)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Salario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minimo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per </a:t>
            </a:r>
            <a:r>
              <a:rPr lang="en-US" dirty="0" err="1" smtClean="0"/>
              <a:t>evitare</a:t>
            </a:r>
            <a:r>
              <a:rPr lang="en-US" dirty="0" smtClean="0"/>
              <a:t> </a:t>
            </a:r>
            <a:r>
              <a:rPr lang="en-US" dirty="0" err="1" smtClean="0"/>
              <a:t>abusi</a:t>
            </a:r>
            <a:endParaRPr lang="en-US" dirty="0" smtClean="0"/>
          </a:p>
          <a:p>
            <a:r>
              <a:rPr lang="en-US" dirty="0" err="1" smtClean="0"/>
              <a:t>Esempio</a:t>
            </a:r>
            <a:r>
              <a:rPr lang="en-US" dirty="0" smtClean="0"/>
              <a:t>: </a:t>
            </a:r>
            <a:r>
              <a:rPr lang="en-US" dirty="0" err="1" smtClean="0"/>
              <a:t>salario</a:t>
            </a:r>
            <a:r>
              <a:rPr lang="en-US" dirty="0" smtClean="0"/>
              <a:t> </a:t>
            </a:r>
            <a:r>
              <a:rPr lang="en-US" dirty="0" err="1" smtClean="0"/>
              <a:t>minimo</a:t>
            </a:r>
            <a:r>
              <a:rPr lang="en-US" dirty="0" smtClean="0"/>
              <a:t> </a:t>
            </a:r>
            <a:r>
              <a:rPr lang="en-US" dirty="0" err="1" smtClean="0"/>
              <a:t>orario</a:t>
            </a:r>
            <a:r>
              <a:rPr lang="en-US" dirty="0" smtClean="0"/>
              <a:t> a 4 euro; </a:t>
            </a:r>
            <a:r>
              <a:rPr lang="en-US" dirty="0" err="1" smtClean="0"/>
              <a:t>sussidio</a:t>
            </a:r>
            <a:r>
              <a:rPr lang="en-US" dirty="0" smtClean="0"/>
              <a:t> </a:t>
            </a:r>
            <a:r>
              <a:rPr lang="en-US" dirty="0" err="1" smtClean="0"/>
              <a:t>copre</a:t>
            </a:r>
            <a:r>
              <a:rPr lang="en-US" dirty="0" smtClean="0"/>
              <a:t> </a:t>
            </a:r>
            <a:r>
              <a:rPr lang="en-US" dirty="0" err="1" smtClean="0"/>
              <a:t>differenza</a:t>
            </a:r>
            <a:r>
              <a:rPr lang="en-US" dirty="0" smtClean="0"/>
              <a:t> </a:t>
            </a:r>
            <a:r>
              <a:rPr lang="en-US" dirty="0" err="1" smtClean="0"/>
              <a:t>fra</a:t>
            </a:r>
            <a:r>
              <a:rPr lang="en-US" dirty="0" smtClean="0"/>
              <a:t> </a:t>
            </a:r>
            <a:r>
              <a:rPr lang="en-US" dirty="0" err="1" smtClean="0"/>
              <a:t>salario</a:t>
            </a:r>
            <a:r>
              <a:rPr lang="en-US" dirty="0" smtClean="0"/>
              <a:t> </a:t>
            </a:r>
            <a:r>
              <a:rPr lang="en-US" dirty="0" err="1" smtClean="0"/>
              <a:t>lavoratore</a:t>
            </a:r>
            <a:r>
              <a:rPr lang="en-US" dirty="0" smtClean="0"/>
              <a:t> e 5 euro</a:t>
            </a:r>
          </a:p>
          <a:p>
            <a:r>
              <a:rPr lang="en-US" dirty="0" err="1" smtClean="0"/>
              <a:t>Incentivo</a:t>
            </a:r>
            <a:r>
              <a:rPr lang="en-US" dirty="0" smtClean="0"/>
              <a:t> </a:t>
            </a:r>
            <a:r>
              <a:rPr lang="en-US" dirty="0" err="1" smtClean="0"/>
              <a:t>all’emersione</a:t>
            </a:r>
            <a:endParaRPr lang="en-US" dirty="0" smtClean="0"/>
          </a:p>
          <a:p>
            <a:r>
              <a:rPr lang="en-US" dirty="0" smtClean="0"/>
              <a:t>Si </a:t>
            </a:r>
            <a:r>
              <a:rPr lang="en-US" dirty="0" err="1" smtClean="0"/>
              <a:t>finanzia</a:t>
            </a:r>
            <a:r>
              <a:rPr lang="en-US" dirty="0" smtClean="0"/>
              <a:t> in parte con </a:t>
            </a:r>
            <a:r>
              <a:rPr lang="en-US" dirty="0" err="1" smtClean="0"/>
              <a:t>contributi</a:t>
            </a:r>
            <a:r>
              <a:rPr lang="en-US" dirty="0" smtClean="0"/>
              <a:t> </a:t>
            </a:r>
            <a:r>
              <a:rPr lang="en-US" dirty="0" err="1" smtClean="0"/>
              <a:t>sociali</a:t>
            </a:r>
            <a:r>
              <a:rPr lang="en-US" dirty="0" smtClean="0"/>
              <a:t> (</a:t>
            </a:r>
            <a:r>
              <a:rPr lang="en-US" dirty="0" err="1" smtClean="0"/>
              <a:t>cassa</a:t>
            </a:r>
            <a:r>
              <a:rPr lang="en-US" dirty="0" smtClean="0"/>
              <a:t> ma </a:t>
            </a:r>
            <a:r>
              <a:rPr lang="en-US" dirty="0" err="1" smtClean="0"/>
              <a:t>anche</a:t>
            </a:r>
            <a:r>
              <a:rPr lang="en-US" dirty="0" smtClean="0"/>
              <a:t> </a:t>
            </a:r>
            <a:r>
              <a:rPr lang="en-US" dirty="0" err="1" smtClean="0"/>
              <a:t>competenza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26 Giugno 2013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Tito Boeri</a:t>
            </a: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Aumenta</a:t>
            </a:r>
            <a:r>
              <a:rPr lang="en-US" dirty="0" smtClean="0"/>
              <a:t> </a:t>
            </a:r>
            <a:r>
              <a:rPr lang="en-US" dirty="0" err="1" smtClean="0"/>
              <a:t>occupazione</a:t>
            </a:r>
            <a:r>
              <a:rPr lang="en-US" dirty="0" smtClean="0"/>
              <a:t> e </a:t>
            </a:r>
            <a:r>
              <a:rPr lang="en-US" dirty="0" err="1" smtClean="0"/>
              <a:t>propensione</a:t>
            </a:r>
            <a:r>
              <a:rPr lang="en-US" dirty="0" smtClean="0"/>
              <a:t> al </a:t>
            </a:r>
            <a:r>
              <a:rPr lang="en-US" dirty="0" err="1" smtClean="0"/>
              <a:t>consumo</a:t>
            </a:r>
            <a:r>
              <a:rPr lang="en-US" dirty="0" smtClean="0"/>
              <a:t> – </a:t>
            </a:r>
            <a:r>
              <a:rPr lang="en-US" dirty="0" err="1" smtClean="0"/>
              <a:t>domanda</a:t>
            </a:r>
            <a:r>
              <a:rPr lang="en-US" dirty="0" smtClean="0"/>
              <a:t> </a:t>
            </a:r>
            <a:r>
              <a:rPr lang="en-US" sz="2700" dirty="0" smtClean="0"/>
              <a:t>(</a:t>
            </a:r>
            <a:r>
              <a:rPr lang="en-US" sz="2700" dirty="0" err="1" smtClean="0"/>
              <a:t>anche</a:t>
            </a:r>
            <a:r>
              <a:rPr lang="en-US" sz="2700" dirty="0" smtClean="0"/>
              <a:t> a </a:t>
            </a:r>
            <a:r>
              <a:rPr lang="en-US" sz="2700" dirty="0" err="1" smtClean="0"/>
              <a:t>saldi</a:t>
            </a:r>
            <a:r>
              <a:rPr lang="en-US" sz="2700" dirty="0" smtClean="0"/>
              <a:t> </a:t>
            </a:r>
            <a:r>
              <a:rPr lang="en-US" sz="2700" dirty="0" err="1" smtClean="0"/>
              <a:t>invariati</a:t>
            </a:r>
            <a:r>
              <a:rPr lang="en-US" sz="2700" dirty="0" smtClean="0"/>
              <a:t>)</a:t>
            </a:r>
            <a:endParaRPr lang="en-US" sz="27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7"/>
            <a:ext cx="8424936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26 Giugno 2013</a:t>
            </a: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Tito Boeri</a:t>
            </a: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26 Giugno 2013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 </a:t>
            </a:r>
            <a:r>
              <a:rPr lang="en-US" sz="4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dimensioni</a:t>
            </a: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del </a:t>
            </a:r>
            <a:r>
              <a:rPr lang="en-US" sz="4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disagio</a:t>
            </a:r>
            <a:endParaRPr lang="en-US" sz="40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Tito Boeri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1560" y="5877272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 smtClean="0">
                <a:latin typeface="+mj-lt"/>
              </a:rPr>
              <a:t>Source: ISTAT</a:t>
            </a:r>
          </a:p>
          <a:p>
            <a:endParaRPr lang="it-IT" sz="1000" dirty="0" smtClean="0">
              <a:latin typeface="+mj-lt"/>
            </a:endParaRPr>
          </a:p>
        </p:txBody>
      </p:sp>
      <p:graphicFrame>
        <p:nvGraphicFramePr>
          <p:cNvPr id="13" name="Chart 12"/>
          <p:cNvGraphicFramePr/>
          <p:nvPr/>
        </p:nvGraphicFramePr>
        <p:xfrm>
          <a:off x="467544" y="1484784"/>
          <a:ext cx="8064896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516216" y="5013176"/>
            <a:ext cx="15841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dirty="0" smtClean="0"/>
              <a:t>T1-2013:    41.9&amp;</a:t>
            </a:r>
            <a:endParaRPr lang="it-IT" sz="1050" dirty="0"/>
          </a:p>
        </p:txBody>
      </p:sp>
      <p:sp>
        <p:nvSpPr>
          <p:cNvPr id="8" name="TextBox 7"/>
          <p:cNvSpPr txBox="1"/>
          <p:nvPr/>
        </p:nvSpPr>
        <p:spPr>
          <a:xfrm>
            <a:off x="6516216" y="3861048"/>
            <a:ext cx="15841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dirty="0" smtClean="0"/>
              <a:t>T1-2013:    12.8%%</a:t>
            </a:r>
            <a:endParaRPr lang="it-IT" sz="1050" dirty="0"/>
          </a:p>
        </p:txBody>
      </p:sp>
    </p:spTree>
    <p:extLst>
      <p:ext uri="{BB962C8B-B14F-4D97-AF65-F5344CB8AC3E}">
        <p14:creationId xmlns="" xmlns:p14="http://schemas.microsoft.com/office/powerpoint/2010/main" val="3744782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Sub>
          <a:bldChart bld="series"/>
        </p:bldSub>
      </p:bldGraphic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Cassa Integrazione, % CIGS</a:t>
            </a:r>
            <a:endParaRPr lang="it-IT" sz="3100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0" y="1124744"/>
          <a:ext cx="903649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6657945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 smtClean="0">
                <a:latin typeface="+mj-lt"/>
              </a:rPr>
              <a:t>Source: INPS</a:t>
            </a:r>
          </a:p>
          <a:p>
            <a:endParaRPr lang="it-IT" sz="1000" dirty="0" smtClean="0">
              <a:latin typeface="+mj-lt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Tito Boeri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403648" y="1700808"/>
            <a:ext cx="2287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ultimi</a:t>
            </a:r>
            <a:r>
              <a:rPr lang="en-US" dirty="0" smtClean="0"/>
              <a:t> </a:t>
            </a:r>
            <a:r>
              <a:rPr lang="en-US" dirty="0" err="1" smtClean="0"/>
              <a:t>mesi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base </a:t>
            </a:r>
            <a:r>
              <a:rPr lang="en-US" dirty="0" err="1" smtClean="0"/>
              <a:t>annua</a:t>
            </a:r>
            <a:r>
              <a:rPr lang="en-US" dirty="0" smtClean="0"/>
              <a:t> circa</a:t>
            </a:r>
          </a:p>
          <a:p>
            <a:r>
              <a:rPr lang="en-US" dirty="0" smtClean="0"/>
              <a:t>750.000 </a:t>
            </a:r>
            <a:r>
              <a:rPr lang="en-US" dirty="0" err="1" smtClean="0"/>
              <a:t>lavoratori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052736"/>
            <a:ext cx="8643998" cy="5400600"/>
          </a:xfrm>
        </p:spPr>
        <p:txBody>
          <a:bodyPr/>
          <a:lstStyle/>
          <a:p>
            <a:r>
              <a:rPr lang="en-US" dirty="0" err="1" smtClean="0"/>
              <a:t>Offerta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lavoro</a:t>
            </a:r>
            <a:r>
              <a:rPr lang="en-US" dirty="0" smtClean="0"/>
              <a:t> in </a:t>
            </a:r>
            <a:r>
              <a:rPr lang="en-US" dirty="0" err="1" smtClean="0"/>
              <a:t>eccesso</a:t>
            </a:r>
            <a:r>
              <a:rPr lang="en-US" dirty="0" smtClean="0"/>
              <a:t> a </a:t>
            </a:r>
            <a:r>
              <a:rPr lang="en-US" dirty="0" err="1" smtClean="0"/>
              <a:t>quella</a:t>
            </a:r>
            <a:r>
              <a:rPr lang="en-US" dirty="0" smtClean="0"/>
              <a:t> </a:t>
            </a:r>
            <a:r>
              <a:rPr lang="en-US" dirty="0" err="1" smtClean="0"/>
              <a:t>domandata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imprese</a:t>
            </a:r>
            <a:endParaRPr lang="en-US" dirty="0" smtClean="0"/>
          </a:p>
          <a:p>
            <a:r>
              <a:rPr lang="en-US" dirty="0" smtClean="0"/>
              <a:t>Circa 3 </a:t>
            </a:r>
            <a:r>
              <a:rPr lang="en-US" dirty="0" err="1" smtClean="0"/>
              <a:t>milioni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disoccupati</a:t>
            </a:r>
            <a:endParaRPr lang="en-US" dirty="0" smtClean="0"/>
          </a:p>
          <a:p>
            <a:r>
              <a:rPr lang="en-US" dirty="0" err="1" smtClean="0"/>
              <a:t>Altri</a:t>
            </a:r>
            <a:r>
              <a:rPr lang="en-US" dirty="0" smtClean="0"/>
              <a:t> 3 </a:t>
            </a:r>
            <a:r>
              <a:rPr lang="en-US" dirty="0" err="1" smtClean="0"/>
              <a:t>milioni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lavoratori</a:t>
            </a:r>
            <a:r>
              <a:rPr lang="en-US" dirty="0" smtClean="0"/>
              <a:t> </a:t>
            </a:r>
            <a:r>
              <a:rPr lang="en-US" dirty="0" err="1" smtClean="0"/>
              <a:t>scoraggiati</a:t>
            </a:r>
            <a:r>
              <a:rPr lang="en-US" dirty="0" smtClean="0"/>
              <a:t> (</a:t>
            </a:r>
            <a:r>
              <a:rPr lang="en-US" dirty="0" err="1" smtClean="0"/>
              <a:t>disponibili</a:t>
            </a:r>
            <a:r>
              <a:rPr lang="en-US" dirty="0" smtClean="0"/>
              <a:t> a </a:t>
            </a:r>
            <a:r>
              <a:rPr lang="en-US" dirty="0" err="1" smtClean="0"/>
              <a:t>lavorare</a:t>
            </a:r>
            <a:r>
              <a:rPr lang="en-US" dirty="0" smtClean="0"/>
              <a:t> ma non </a:t>
            </a:r>
            <a:r>
              <a:rPr lang="en-US" dirty="0" err="1" smtClean="0"/>
              <a:t>cercano</a:t>
            </a:r>
            <a:r>
              <a:rPr lang="en-US" dirty="0" smtClean="0"/>
              <a:t> </a:t>
            </a:r>
            <a:r>
              <a:rPr lang="en-US" dirty="0" err="1" smtClean="0"/>
              <a:t>perchè</a:t>
            </a:r>
            <a:r>
              <a:rPr lang="en-US" dirty="0" smtClean="0"/>
              <a:t> </a:t>
            </a:r>
            <a:r>
              <a:rPr lang="en-US" dirty="0" err="1" smtClean="0"/>
              <a:t>pensano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non </a:t>
            </a:r>
            <a:r>
              <a:rPr lang="en-US" dirty="0" err="1" smtClean="0"/>
              <a:t>ci</a:t>
            </a:r>
            <a:r>
              <a:rPr lang="en-US" dirty="0" smtClean="0"/>
              <a:t> </a:t>
            </a:r>
            <a:r>
              <a:rPr lang="en-US" dirty="0" err="1" smtClean="0"/>
              <a:t>sia</a:t>
            </a:r>
            <a:r>
              <a:rPr lang="en-US" dirty="0" smtClean="0"/>
              <a:t> </a:t>
            </a:r>
            <a:r>
              <a:rPr lang="en-US" dirty="0" err="1" smtClean="0"/>
              <a:t>lavoro</a:t>
            </a:r>
            <a:r>
              <a:rPr lang="en-US" dirty="0" smtClean="0"/>
              <a:t>)</a:t>
            </a:r>
          </a:p>
          <a:p>
            <a:r>
              <a:rPr lang="en-US" dirty="0" smtClean="0"/>
              <a:t>Circa 750.000 </a:t>
            </a:r>
            <a:r>
              <a:rPr lang="en-US" dirty="0" err="1" smtClean="0"/>
              <a:t>lavoratori</a:t>
            </a:r>
            <a:r>
              <a:rPr lang="en-US" dirty="0" smtClean="0"/>
              <a:t> in CIG a zero ore</a:t>
            </a:r>
          </a:p>
          <a:p>
            <a:r>
              <a:rPr lang="en-US" dirty="0" smtClean="0"/>
              <a:t>E 700.000 part-time </a:t>
            </a:r>
            <a:r>
              <a:rPr lang="en-US" dirty="0" err="1" smtClean="0"/>
              <a:t>involontari</a:t>
            </a:r>
            <a:r>
              <a:rPr lang="en-US" dirty="0" smtClean="0"/>
              <a:t> (</a:t>
            </a:r>
            <a:r>
              <a:rPr lang="en-US" dirty="0" err="1" smtClean="0"/>
              <a:t>dunque</a:t>
            </a:r>
            <a:r>
              <a:rPr lang="en-US" dirty="0" smtClean="0"/>
              <a:t> 350.000 </a:t>
            </a:r>
            <a:r>
              <a:rPr lang="en-US" dirty="0" err="1" smtClean="0"/>
              <a:t>equivalenti</a:t>
            </a:r>
            <a:r>
              <a:rPr lang="en-US" dirty="0" smtClean="0"/>
              <a:t> full-time </a:t>
            </a:r>
            <a:r>
              <a:rPr lang="en-US" dirty="0" err="1" smtClean="0"/>
              <a:t>potenziali</a:t>
            </a:r>
            <a:r>
              <a:rPr lang="en-US" dirty="0" smtClean="0"/>
              <a:t> in </a:t>
            </a:r>
            <a:r>
              <a:rPr lang="en-US" dirty="0" err="1" smtClean="0"/>
              <a:t>eccesso</a:t>
            </a:r>
            <a:r>
              <a:rPr lang="en-US" dirty="0" smtClean="0"/>
              <a:t>)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Totale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più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di</a:t>
            </a:r>
            <a:r>
              <a:rPr lang="en-US" dirty="0" smtClean="0">
                <a:solidFill>
                  <a:srgbClr val="FF0000"/>
                </a:solidFill>
              </a:rPr>
              <a:t> 7 </a:t>
            </a:r>
            <a:r>
              <a:rPr lang="en-US" dirty="0" err="1" smtClean="0">
                <a:solidFill>
                  <a:srgbClr val="FF0000"/>
                </a:solidFill>
              </a:rPr>
              <a:t>milioni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Tito Boeri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Eccesso</a:t>
            </a:r>
            <a:r>
              <a:rPr lang="en-US" dirty="0" smtClean="0"/>
              <a:t> </a:t>
            </a:r>
            <a:r>
              <a:rPr lang="en-US" dirty="0" err="1" smtClean="0"/>
              <a:t>d’offerta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786710" cy="1268760"/>
          </a:xfrm>
        </p:spPr>
        <p:txBody>
          <a:bodyPr>
            <a:normAutofit/>
          </a:bodyPr>
          <a:lstStyle/>
          <a:p>
            <a:r>
              <a:rPr lang="it-IT" sz="3600" dirty="0" smtClean="0"/>
              <a:t>La concentrazione del rischio sui giovani (4 a 1)</a:t>
            </a:r>
            <a:endParaRPr lang="it-IT" sz="3600" dirty="0"/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2689" y="1340768"/>
            <a:ext cx="5748046" cy="4764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35902" y="2602991"/>
            <a:ext cx="29857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+mj-lt"/>
              </a:rPr>
              <a:t>Tasso </a:t>
            </a:r>
            <a:r>
              <a:rPr lang="en-US" b="1" dirty="0" err="1" smtClean="0">
                <a:latin typeface="+mj-lt"/>
              </a:rPr>
              <a:t>di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disoccupazione</a:t>
            </a:r>
            <a:endParaRPr lang="en-US" b="1" dirty="0" smtClean="0">
              <a:latin typeface="+mj-lt"/>
            </a:endParaRPr>
          </a:p>
          <a:p>
            <a:pPr algn="ctr"/>
            <a:r>
              <a:rPr lang="en-US" b="1" dirty="0" smtClean="0">
                <a:latin typeface="+mj-lt"/>
              </a:rPr>
              <a:t>15-24 </a:t>
            </a:r>
            <a:r>
              <a:rPr lang="en-US" b="1" dirty="0" err="1" smtClean="0">
                <a:latin typeface="+mj-lt"/>
              </a:rPr>
              <a:t>rispetto</a:t>
            </a:r>
            <a:r>
              <a:rPr lang="en-US" b="1" dirty="0" smtClean="0">
                <a:latin typeface="+mj-lt"/>
              </a:rPr>
              <a:t> a 25 o + </a:t>
            </a:r>
          </a:p>
          <a:p>
            <a:pPr algn="ctr"/>
            <a:endParaRPr lang="it-IT" b="1" dirty="0" smtClean="0">
              <a:latin typeface="+mj-lt"/>
            </a:endParaRPr>
          </a:p>
          <a:p>
            <a:pPr algn="ctr"/>
            <a:r>
              <a:rPr lang="it-IT" b="1" dirty="0" smtClean="0">
                <a:latin typeface="+mj-lt"/>
              </a:rPr>
              <a:t>2011 Q4a</a:t>
            </a:r>
            <a:endParaRPr lang="it-IT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6309320"/>
            <a:ext cx="3032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dirty="0" smtClean="0">
                <a:latin typeface="+mj-lt"/>
              </a:rPr>
              <a:t>Source: OECD, 2012 </a:t>
            </a:r>
            <a:endParaRPr lang="it-IT" sz="1800" dirty="0">
              <a:latin typeface="+mj-lt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Tito Boeri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legge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92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Riguarda</a:t>
            </a:r>
            <a:r>
              <a:rPr lang="en-US" dirty="0" smtClean="0"/>
              <a:t> </a:t>
            </a:r>
            <a:r>
              <a:rPr lang="en-US" dirty="0" err="1" smtClean="0"/>
              <a:t>tutto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ammortizzatori</a:t>
            </a:r>
            <a:r>
              <a:rPr lang="en-US" dirty="0" smtClean="0"/>
              <a:t>, a </a:t>
            </a:r>
            <a:r>
              <a:rPr lang="en-US" dirty="0" err="1" smtClean="0"/>
              <a:t>flessibilità</a:t>
            </a:r>
            <a:r>
              <a:rPr lang="en-US" dirty="0" smtClean="0"/>
              <a:t> in </a:t>
            </a:r>
            <a:r>
              <a:rPr lang="en-US" dirty="0" err="1" smtClean="0"/>
              <a:t>entrata</a:t>
            </a:r>
            <a:r>
              <a:rPr lang="en-US" dirty="0" smtClean="0"/>
              <a:t> 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 smtClean="0"/>
              <a:t>uscita</a:t>
            </a:r>
            <a:endParaRPr lang="en-US" dirty="0" smtClean="0"/>
          </a:p>
          <a:p>
            <a:r>
              <a:rPr lang="en-US" dirty="0" smtClean="0"/>
              <a:t>Ma in </a:t>
            </a:r>
            <a:r>
              <a:rPr lang="en-US" dirty="0" err="1" smtClean="0"/>
              <a:t>realtà</a:t>
            </a:r>
            <a:r>
              <a:rPr lang="en-US" dirty="0" smtClean="0"/>
              <a:t> cambia molto </a:t>
            </a:r>
            <a:r>
              <a:rPr lang="en-US" dirty="0" err="1" smtClean="0"/>
              <a:t>poco</a:t>
            </a:r>
            <a:r>
              <a:rPr lang="en-US" dirty="0" smtClean="0"/>
              <a:t> e non </a:t>
            </a:r>
            <a:r>
              <a:rPr lang="en-US" dirty="0" err="1" smtClean="0"/>
              <a:t>affronta</a:t>
            </a:r>
            <a:r>
              <a:rPr lang="en-US" dirty="0" smtClean="0"/>
              <a:t> </a:t>
            </a:r>
            <a:r>
              <a:rPr lang="en-US" dirty="0" err="1" smtClean="0"/>
              <a:t>emergenza</a:t>
            </a:r>
            <a:r>
              <a:rPr lang="en-US" dirty="0" smtClean="0"/>
              <a:t> </a:t>
            </a:r>
            <a:r>
              <a:rPr lang="en-US" dirty="0" err="1" smtClean="0"/>
              <a:t>giovani</a:t>
            </a:r>
            <a:endParaRPr lang="en-US" dirty="0" smtClean="0"/>
          </a:p>
          <a:p>
            <a:r>
              <a:rPr lang="en-US" dirty="0" err="1" smtClean="0"/>
              <a:t>Ritocco</a:t>
            </a:r>
            <a:r>
              <a:rPr lang="en-US" dirty="0" smtClean="0"/>
              <a:t> </a:t>
            </a:r>
            <a:r>
              <a:rPr lang="en-US" dirty="0" err="1" smtClean="0"/>
              <a:t>articolo</a:t>
            </a:r>
            <a:r>
              <a:rPr lang="en-US" dirty="0" smtClean="0"/>
              <a:t> 18 </a:t>
            </a:r>
            <a:r>
              <a:rPr lang="en-US" dirty="0" err="1" smtClean="0"/>
              <a:t>dando</a:t>
            </a:r>
            <a:r>
              <a:rPr lang="en-US" dirty="0" smtClean="0"/>
              <a:t>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lavoro</a:t>
            </a:r>
            <a:r>
              <a:rPr lang="en-US" dirty="0" smtClean="0"/>
              <a:t> .. per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giudici</a:t>
            </a:r>
            <a:endParaRPr lang="en-US" dirty="0" smtClean="0"/>
          </a:p>
          <a:p>
            <a:r>
              <a:rPr lang="en-US" dirty="0" err="1" smtClean="0"/>
              <a:t>Rese</a:t>
            </a:r>
            <a:r>
              <a:rPr lang="en-US" dirty="0" smtClean="0"/>
              <a:t>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costose</a:t>
            </a:r>
            <a:r>
              <a:rPr lang="en-US" dirty="0" smtClean="0"/>
              <a:t> </a:t>
            </a:r>
            <a:r>
              <a:rPr lang="en-US" dirty="0" err="1" smtClean="0"/>
              <a:t>alcune</a:t>
            </a:r>
            <a:r>
              <a:rPr lang="en-US" dirty="0" smtClean="0"/>
              <a:t> figure </a:t>
            </a:r>
            <a:r>
              <a:rPr lang="en-US" dirty="0" err="1" smtClean="0"/>
              <a:t>contrattuali</a:t>
            </a:r>
            <a:r>
              <a:rPr lang="en-US" dirty="0" smtClean="0"/>
              <a:t> </a:t>
            </a:r>
            <a:r>
              <a:rPr lang="en-US" dirty="0" err="1" smtClean="0"/>
              <a:t>senza</a:t>
            </a:r>
            <a:r>
              <a:rPr lang="en-US" dirty="0" smtClean="0"/>
              <a:t> </a:t>
            </a:r>
            <a:r>
              <a:rPr lang="en-US" dirty="0" err="1" smtClean="0"/>
              <a:t>creare</a:t>
            </a:r>
            <a:r>
              <a:rPr lang="en-US" dirty="0" smtClean="0"/>
              <a:t> </a:t>
            </a:r>
            <a:r>
              <a:rPr lang="en-US" dirty="0" err="1" smtClean="0"/>
              <a:t>percorso</a:t>
            </a:r>
            <a:r>
              <a:rPr lang="en-US" dirty="0" smtClean="0"/>
              <a:t> </a:t>
            </a:r>
            <a:r>
              <a:rPr lang="en-US" dirty="0" err="1" smtClean="0"/>
              <a:t>alternativo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Tito Boeri</a:t>
            </a:r>
            <a:endParaRPr lang="it-IT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it-IT" altLang="en-US" smtClean="0"/>
              <a:t>26 Giugno 2013</a:t>
            </a:r>
            <a:endParaRPr lang="it-IT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142984"/>
            <a:ext cx="8643998" cy="5310352"/>
          </a:xfrm>
        </p:spPr>
        <p:txBody>
          <a:bodyPr/>
          <a:lstStyle/>
          <a:p>
            <a:r>
              <a:rPr lang="en-US" dirty="0" err="1" smtClean="0"/>
              <a:t>Accolte</a:t>
            </a:r>
            <a:r>
              <a:rPr lang="en-US" dirty="0" smtClean="0"/>
              <a:t> </a:t>
            </a:r>
            <a:r>
              <a:rPr lang="en-US" dirty="0" err="1" smtClean="0"/>
              <a:t>richieste</a:t>
            </a:r>
            <a:r>
              <a:rPr lang="en-US" dirty="0" smtClean="0"/>
              <a:t> </a:t>
            </a:r>
            <a:r>
              <a:rPr lang="en-US" dirty="0" err="1" smtClean="0"/>
              <a:t>Commissione</a:t>
            </a:r>
            <a:r>
              <a:rPr lang="en-US" dirty="0" smtClean="0"/>
              <a:t> </a:t>
            </a:r>
            <a:r>
              <a:rPr lang="en-US" dirty="0" err="1" smtClean="0"/>
              <a:t>Europea</a:t>
            </a:r>
            <a:r>
              <a:rPr lang="en-US" dirty="0" smtClean="0"/>
              <a:t> e BCE: </a:t>
            </a:r>
            <a:r>
              <a:rPr lang="en-US" dirty="0" err="1" smtClean="0"/>
              <a:t>ritoccato</a:t>
            </a:r>
            <a:r>
              <a:rPr lang="en-US" dirty="0" smtClean="0"/>
              <a:t> </a:t>
            </a:r>
            <a:r>
              <a:rPr lang="en-US" dirty="0" err="1" smtClean="0"/>
              <a:t>articolo</a:t>
            </a:r>
            <a:r>
              <a:rPr lang="en-US" dirty="0" smtClean="0"/>
              <a:t> 18</a:t>
            </a:r>
          </a:p>
          <a:p>
            <a:pPr lvl="1"/>
            <a:r>
              <a:rPr lang="en-US" dirty="0" err="1" smtClean="0"/>
              <a:t>Licenziamento</a:t>
            </a:r>
            <a:r>
              <a:rPr lang="en-US" dirty="0" smtClean="0"/>
              <a:t> </a:t>
            </a:r>
            <a:r>
              <a:rPr lang="en-US" dirty="0" err="1" smtClean="0"/>
              <a:t>disciplinare</a:t>
            </a:r>
            <a:r>
              <a:rPr lang="en-US" dirty="0" smtClean="0"/>
              <a:t> </a:t>
            </a:r>
            <a:r>
              <a:rPr lang="en-US" dirty="0" err="1" smtClean="0"/>
              <a:t>illegittimo</a:t>
            </a:r>
            <a:r>
              <a:rPr lang="en-US" dirty="0" smtClean="0"/>
              <a:t>: </a:t>
            </a:r>
            <a:r>
              <a:rPr lang="en-US" dirty="0" err="1" smtClean="0"/>
              <a:t>reintegra</a:t>
            </a:r>
            <a:endParaRPr lang="en-US" dirty="0" smtClean="0"/>
          </a:p>
          <a:p>
            <a:pPr lvl="1"/>
            <a:r>
              <a:rPr lang="en-US" dirty="0" err="1" smtClean="0"/>
              <a:t>Licenziamento</a:t>
            </a:r>
            <a:r>
              <a:rPr lang="en-US" dirty="0" smtClean="0"/>
              <a:t> </a:t>
            </a:r>
            <a:r>
              <a:rPr lang="en-US" dirty="0" err="1" smtClean="0"/>
              <a:t>economico</a:t>
            </a:r>
            <a:r>
              <a:rPr lang="en-US" dirty="0" smtClean="0"/>
              <a:t> </a:t>
            </a:r>
            <a:r>
              <a:rPr lang="en-US" dirty="0" err="1" smtClean="0"/>
              <a:t>infondato</a:t>
            </a:r>
            <a:r>
              <a:rPr lang="en-US" dirty="0" smtClean="0"/>
              <a:t>: </a:t>
            </a:r>
            <a:r>
              <a:rPr lang="en-US" dirty="0" err="1" smtClean="0"/>
              <a:t>indennità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Licenziamento</a:t>
            </a:r>
            <a:r>
              <a:rPr lang="en-US" dirty="0" smtClean="0"/>
              <a:t> </a:t>
            </a:r>
            <a:r>
              <a:rPr lang="en-US" dirty="0" err="1" smtClean="0"/>
              <a:t>manifestamente</a:t>
            </a:r>
            <a:r>
              <a:rPr lang="en-US" dirty="0" smtClean="0"/>
              <a:t> </a:t>
            </a:r>
            <a:r>
              <a:rPr lang="en-US" dirty="0" err="1" smtClean="0"/>
              <a:t>infondato</a:t>
            </a:r>
            <a:r>
              <a:rPr lang="en-US" dirty="0" smtClean="0"/>
              <a:t>: </a:t>
            </a:r>
            <a:r>
              <a:rPr lang="en-US" dirty="0" err="1" smtClean="0"/>
              <a:t>giudice</a:t>
            </a:r>
            <a:r>
              <a:rPr lang="en-US" dirty="0" smtClean="0"/>
              <a:t> decide se </a:t>
            </a:r>
            <a:r>
              <a:rPr lang="en-US" dirty="0" err="1" smtClean="0"/>
              <a:t>reintegrare</a:t>
            </a:r>
            <a:endParaRPr lang="en-US" dirty="0" smtClean="0"/>
          </a:p>
          <a:p>
            <a:r>
              <a:rPr lang="en-US" dirty="0" err="1" smtClean="0"/>
              <a:t>Irrigidimento</a:t>
            </a:r>
            <a:r>
              <a:rPr lang="en-US" dirty="0" smtClean="0"/>
              <a:t> a “partite </a:t>
            </a:r>
            <a:r>
              <a:rPr lang="en-US" dirty="0" err="1" smtClean="0"/>
              <a:t>iva</a:t>
            </a:r>
            <a:r>
              <a:rPr lang="en-US" dirty="0" smtClean="0"/>
              <a:t>” (</a:t>
            </a:r>
            <a:r>
              <a:rPr lang="en-US" dirty="0" err="1" smtClean="0"/>
              <a:t>presunzione</a:t>
            </a:r>
            <a:r>
              <a:rPr lang="en-US" dirty="0" smtClean="0"/>
              <a:t> </a:t>
            </a:r>
            <a:r>
              <a:rPr lang="en-US" dirty="0" err="1" smtClean="0"/>
              <a:t>parasubordinato</a:t>
            </a:r>
            <a:r>
              <a:rPr lang="en-US" dirty="0" smtClean="0"/>
              <a:t>) </a:t>
            </a:r>
            <a:r>
              <a:rPr lang="en-US" dirty="0" err="1" smtClean="0"/>
              <a:t>finte</a:t>
            </a:r>
            <a:r>
              <a:rPr lang="en-US" dirty="0" smtClean="0"/>
              <a:t> e </a:t>
            </a:r>
            <a:r>
              <a:rPr lang="en-US" dirty="0" err="1" smtClean="0"/>
              <a:t>progetti</a:t>
            </a:r>
            <a:r>
              <a:rPr lang="en-US" dirty="0" smtClean="0"/>
              <a:t> “</a:t>
            </a:r>
            <a:r>
              <a:rPr lang="en-US" dirty="0" err="1" smtClean="0"/>
              <a:t>fasulli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Flessibilità</a:t>
            </a:r>
            <a:r>
              <a:rPr lang="en-US" dirty="0" smtClean="0"/>
              <a:t> in </a:t>
            </a:r>
            <a:r>
              <a:rPr lang="en-US" dirty="0" err="1" smtClean="0"/>
              <a:t>entrata</a:t>
            </a:r>
            <a:r>
              <a:rPr lang="en-US" dirty="0" smtClean="0"/>
              <a:t>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(</a:t>
            </a:r>
            <a:r>
              <a:rPr lang="en-US" dirty="0" err="1" smtClean="0"/>
              <a:t>anche</a:t>
            </a:r>
            <a:r>
              <a:rPr lang="en-US" dirty="0" smtClean="0"/>
              <a:t> </a:t>
            </a:r>
            <a:r>
              <a:rPr lang="en-US" dirty="0" err="1" smtClean="0"/>
              <a:t>aumento</a:t>
            </a:r>
            <a:r>
              <a:rPr lang="en-US" dirty="0" smtClean="0"/>
              <a:t> </a:t>
            </a:r>
            <a:r>
              <a:rPr lang="en-US" dirty="0" err="1" smtClean="0"/>
              <a:t>contributo</a:t>
            </a:r>
            <a:r>
              <a:rPr lang="en-US" dirty="0" smtClean="0"/>
              <a:t> </a:t>
            </a:r>
            <a:r>
              <a:rPr lang="en-US" dirty="0" err="1" smtClean="0"/>
              <a:t>temporanei</a:t>
            </a:r>
            <a:r>
              <a:rPr lang="en-US" dirty="0" smtClean="0"/>
              <a:t> ASPI)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Tito Boeri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Cosa</a:t>
            </a:r>
            <a:r>
              <a:rPr lang="en-US" dirty="0" smtClean="0"/>
              <a:t> cambia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Provvedimenti attuativi </a:t>
            </a:r>
          </a:p>
          <a:p>
            <a:r>
              <a:rPr lang="it-IT" dirty="0" smtClean="0"/>
              <a:t>Rinvio irrigidimento partite IVA.</a:t>
            </a:r>
          </a:p>
          <a:p>
            <a:r>
              <a:rPr lang="it-IT" dirty="0" smtClean="0"/>
              <a:t>Iter lungo anche perchè affidato a normative regionali su apprendistato. </a:t>
            </a:r>
          </a:p>
          <a:p>
            <a:r>
              <a:rPr lang="it-IT" dirty="0" smtClean="0"/>
              <a:t>Aumentano i costi procedurali nella creazione di lavoro. Aumenta distanza privato-pubblico impiego (responsabilità anche Patroni Griffi)</a:t>
            </a:r>
          </a:p>
          <a:p>
            <a:r>
              <a:rPr lang="it-IT" dirty="0" smtClean="0"/>
              <a:t>Tempi lunghi fra un contratto a tempo determinato e l’altro.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26 Giugno 2013</a:t>
            </a:r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Tito Boeri</a:t>
            </a:r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Lungo iter e burocrazia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_frdb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Tema_frdb</Template>
  <TotalTime>0</TotalTime>
  <Words>1030</Words>
  <Application>Microsoft Office PowerPoint</Application>
  <PresentationFormat>Presentazione su schermo (4:3)</PresentationFormat>
  <Paragraphs>219</Paragraphs>
  <Slides>24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Tema_frdb</vt:lpstr>
      <vt:lpstr>Oltre gli annunci</vt:lpstr>
      <vt:lpstr>Piano della presentazione</vt:lpstr>
      <vt:lpstr>Le dimensioni del disagio</vt:lpstr>
      <vt:lpstr>Cassa Integrazione, % CIGS</vt:lpstr>
      <vt:lpstr>Eccesso d’offerta</vt:lpstr>
      <vt:lpstr>La concentrazione del rischio sui giovani (4 a 1)</vt:lpstr>
      <vt:lpstr>La legge 92</vt:lpstr>
      <vt:lpstr>Cosa cambia</vt:lpstr>
      <vt:lpstr>Lungo iter e burocrazia</vt:lpstr>
      <vt:lpstr>Effetti sui licenziamenti? No</vt:lpstr>
      <vt:lpstr>Effetti sulle assunzioni? Sì negativi</vt:lpstr>
      <vt:lpstr>Piano della presentazione</vt:lpstr>
      <vt:lpstr>I costi degli annunci</vt:lpstr>
      <vt:lpstr>Verso il Piano: Bonus assunzioni?</vt:lpstr>
      <vt:lpstr>Effetto bonus assunzioni</vt:lpstr>
      <vt:lpstr>La “stabilizzazione” del 2012 </vt:lpstr>
      <vt:lpstr>La staffetta?</vt:lpstr>
      <vt:lpstr>Cosa si può fare oltre che disfare </vt:lpstr>
      <vt:lpstr>In Italia le tutele non sono progressive</vt:lpstr>
      <vt:lpstr>Ed eccessiva incertezza  su costi licenziamenti</vt:lpstr>
      <vt:lpstr>Il Contratto Unico di Inserimento</vt:lpstr>
      <vt:lpstr>Cosa si può fare (non a costo zero)</vt:lpstr>
      <vt:lpstr>Sussidi condizionati all’impiego</vt:lpstr>
      <vt:lpstr>Aumenta occupazione e propensione al consumo – domanda (anche a saldi invariati)</vt:lpstr>
    </vt:vector>
  </TitlesOfParts>
  <Company>Universita' Luigi Bocconi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figli del cigno nero</dc:title>
  <dc:creator>Tito Boeri</dc:creator>
  <cp:lastModifiedBy>User Default</cp:lastModifiedBy>
  <cp:revision>466</cp:revision>
  <dcterms:created xsi:type="dcterms:W3CDTF">2009-11-05T23:47:52Z</dcterms:created>
  <dcterms:modified xsi:type="dcterms:W3CDTF">2013-06-26T10:28:04Z</dcterms:modified>
</cp:coreProperties>
</file>