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391" r:id="rId3"/>
    <p:sldId id="446" r:id="rId4"/>
    <p:sldId id="474" r:id="rId5"/>
    <p:sldId id="475" r:id="rId6"/>
    <p:sldId id="476" r:id="rId7"/>
    <p:sldId id="477" r:id="rId8"/>
    <p:sldId id="478" r:id="rId9"/>
    <p:sldId id="479" r:id="rId10"/>
    <p:sldId id="480" r:id="rId11"/>
    <p:sldId id="481" r:id="rId12"/>
    <p:sldId id="473" r:id="rId13"/>
    <p:sldId id="482" r:id="rId14"/>
    <p:sldId id="483" r:id="rId15"/>
    <p:sldId id="484" r:id="rId16"/>
    <p:sldId id="485" r:id="rId17"/>
    <p:sldId id="486" r:id="rId18"/>
    <p:sldId id="487" r:id="rId19"/>
    <p:sldId id="488" r:id="rId20"/>
    <p:sldId id="490" r:id="rId21"/>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idolin" initials="G" lastIdx="9" clrIdx="0"/>
  <p:cmAuthor id="1" name="mzyssmg3" initials="mklk" lastIdx="3" clrIdx="1"/>
  <p:cmAuthor id="2" name="MANUELA PEDIO" initials="MP"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BCBCB"/>
    <a:srgbClr val="8B2E11"/>
    <a:srgbClr val="BF4C49"/>
    <a:srgbClr val="AA3F3C"/>
    <a:srgbClr val="C94F29"/>
    <a:srgbClr val="C16831"/>
    <a:srgbClr val="B55A3D"/>
    <a:srgbClr val="C2643E"/>
    <a:srgbClr val="C2543E"/>
    <a:srgbClr val="BD54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9495" autoAdjust="0"/>
  </p:normalViewPr>
  <p:slideViewPr>
    <p:cSldViewPr>
      <p:cViewPr varScale="1">
        <p:scale>
          <a:sx n="72" d="100"/>
          <a:sy n="72" d="100"/>
        </p:scale>
        <p:origin x="1350"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639" cy="511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3836" y="1"/>
            <a:ext cx="3078639" cy="511175"/>
          </a:xfrm>
          <a:prstGeom prst="rect">
            <a:avLst/>
          </a:prstGeom>
        </p:spPr>
        <p:txBody>
          <a:bodyPr vert="horz" lIns="91440" tIns="45720" rIns="91440" bIns="45720" rtlCol="0"/>
          <a:lstStyle>
            <a:lvl1pPr algn="r">
              <a:defRPr sz="1200"/>
            </a:lvl1pPr>
          </a:lstStyle>
          <a:p>
            <a:fld id="{CAC366A0-FCFE-474E-8FC7-F6864DB30525}" type="datetimeFigureOut">
              <a:rPr lang="en-US" smtClean="0"/>
              <a:pPr/>
              <a:t>1/28/2020</a:t>
            </a:fld>
            <a:endParaRPr lang="en-US"/>
          </a:p>
        </p:txBody>
      </p:sp>
      <p:sp>
        <p:nvSpPr>
          <p:cNvPr id="4" name="Footer Placeholder 3"/>
          <p:cNvSpPr>
            <a:spLocks noGrp="1"/>
          </p:cNvSpPr>
          <p:nvPr>
            <p:ph type="ftr" sz="quarter" idx="2"/>
          </p:nvPr>
        </p:nvSpPr>
        <p:spPr>
          <a:xfrm>
            <a:off x="1" y="9721851"/>
            <a:ext cx="3078639" cy="5111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3836" y="9721851"/>
            <a:ext cx="3078639" cy="511175"/>
          </a:xfrm>
          <a:prstGeom prst="rect">
            <a:avLst/>
          </a:prstGeom>
        </p:spPr>
        <p:txBody>
          <a:bodyPr vert="horz" lIns="91440" tIns="45720" rIns="91440" bIns="45720" rtlCol="0" anchor="b"/>
          <a:lstStyle>
            <a:lvl1pPr algn="r">
              <a:defRPr sz="1200"/>
            </a:lvl1pPr>
          </a:lstStyle>
          <a:p>
            <a:fld id="{E95174CD-6658-4257-AE61-F43E01E87CAF}" type="slidenum">
              <a:rPr lang="en-US" smtClean="0"/>
              <a:pPr/>
              <a:t>‹N›</a:t>
            </a:fld>
            <a:endParaRPr lang="en-US"/>
          </a:p>
        </p:txBody>
      </p:sp>
    </p:spTree>
    <p:extLst>
      <p:ext uri="{BB962C8B-B14F-4D97-AF65-F5344CB8AC3E}">
        <p14:creationId xmlns:p14="http://schemas.microsoft.com/office/powerpoint/2010/main" val="187158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3078427" cy="511731"/>
          </a:xfrm>
          <a:prstGeom prst="rect">
            <a:avLst/>
          </a:prstGeom>
        </p:spPr>
        <p:txBody>
          <a:bodyPr vert="horz" lIns="99048" tIns="49524" rIns="99048" bIns="49524" rtlCol="0"/>
          <a:lstStyle>
            <a:lvl1pPr algn="l">
              <a:defRPr sz="1300"/>
            </a:lvl1pPr>
          </a:lstStyle>
          <a:p>
            <a:endParaRPr lang="en-US"/>
          </a:p>
        </p:txBody>
      </p:sp>
      <p:sp>
        <p:nvSpPr>
          <p:cNvPr id="3" name="Segnaposto data 2"/>
          <p:cNvSpPr>
            <a:spLocks noGrp="1"/>
          </p:cNvSpPr>
          <p:nvPr>
            <p:ph type="dt" idx="1"/>
          </p:nvPr>
        </p:nvSpPr>
        <p:spPr>
          <a:xfrm>
            <a:off x="4023992" y="1"/>
            <a:ext cx="3078427" cy="511731"/>
          </a:xfrm>
          <a:prstGeom prst="rect">
            <a:avLst/>
          </a:prstGeom>
        </p:spPr>
        <p:txBody>
          <a:bodyPr vert="horz" lIns="99048" tIns="49524" rIns="99048" bIns="49524" rtlCol="0"/>
          <a:lstStyle>
            <a:lvl1pPr algn="r">
              <a:defRPr sz="1300"/>
            </a:lvl1pPr>
          </a:lstStyle>
          <a:p>
            <a:fld id="{357348F9-654D-435A-90A7-AAC4F5FC0B2D}" type="datetimeFigureOut">
              <a:rPr lang="en-US" smtClean="0"/>
              <a:pPr/>
              <a:t>1/28/2020</a:t>
            </a:fld>
            <a:endParaRPr lang="en-US"/>
          </a:p>
        </p:txBody>
      </p:sp>
      <p:sp>
        <p:nvSpPr>
          <p:cNvPr id="4" name="Segnaposto immagine diapositiva 3"/>
          <p:cNvSpPr>
            <a:spLocks noGrp="1" noRot="1" noChangeAspect="1"/>
          </p:cNvSpPr>
          <p:nvPr>
            <p:ph type="sldImg" idx="2"/>
          </p:nvPr>
        </p:nvSpPr>
        <p:spPr>
          <a:xfrm>
            <a:off x="993775" y="768350"/>
            <a:ext cx="5116513"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Segnaposto note 4"/>
          <p:cNvSpPr>
            <a:spLocks noGrp="1"/>
          </p:cNvSpPr>
          <p:nvPr>
            <p:ph type="body" sz="quarter" idx="3"/>
          </p:nvPr>
        </p:nvSpPr>
        <p:spPr>
          <a:xfrm>
            <a:off x="710407" y="4861441"/>
            <a:ext cx="5683250" cy="4605576"/>
          </a:xfrm>
          <a:prstGeom prst="rect">
            <a:avLst/>
          </a:prstGeom>
        </p:spPr>
        <p:txBody>
          <a:bodyPr vert="horz" lIns="99048" tIns="49524" rIns="99048" bIns="49524"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9721107"/>
            <a:ext cx="3078427" cy="511731"/>
          </a:xfrm>
          <a:prstGeom prst="rect">
            <a:avLst/>
          </a:prstGeom>
        </p:spPr>
        <p:txBody>
          <a:bodyPr vert="horz" lIns="99048" tIns="49524" rIns="99048" bIns="49524" rtlCol="0" anchor="b"/>
          <a:lstStyle>
            <a:lvl1pPr algn="l">
              <a:defRPr sz="1300"/>
            </a:lvl1pPr>
          </a:lstStyle>
          <a:p>
            <a:endParaRPr lang="en-US"/>
          </a:p>
        </p:txBody>
      </p:sp>
      <p:sp>
        <p:nvSpPr>
          <p:cNvPr id="7" name="Segnaposto numero diapositiva 6"/>
          <p:cNvSpPr>
            <a:spLocks noGrp="1"/>
          </p:cNvSpPr>
          <p:nvPr>
            <p:ph type="sldNum" sz="quarter" idx="5"/>
          </p:nvPr>
        </p:nvSpPr>
        <p:spPr>
          <a:xfrm>
            <a:off x="4023992" y="9721107"/>
            <a:ext cx="3078427" cy="511731"/>
          </a:xfrm>
          <a:prstGeom prst="rect">
            <a:avLst/>
          </a:prstGeom>
        </p:spPr>
        <p:txBody>
          <a:bodyPr vert="horz" lIns="99048" tIns="49524" rIns="99048" bIns="49524" rtlCol="0" anchor="b"/>
          <a:lstStyle>
            <a:lvl1pPr algn="r">
              <a:defRPr sz="1300"/>
            </a:lvl1pPr>
          </a:lstStyle>
          <a:p>
            <a:fld id="{2908A247-257C-4C13-855F-4AD0A0350987}" type="slidenum">
              <a:rPr lang="en-US" smtClean="0"/>
              <a:pPr/>
              <a:t>‹N›</a:t>
            </a:fld>
            <a:endParaRPr lang="en-US"/>
          </a:p>
        </p:txBody>
      </p:sp>
    </p:spTree>
    <p:extLst>
      <p:ext uri="{BB962C8B-B14F-4D97-AF65-F5344CB8AC3E}">
        <p14:creationId xmlns:p14="http://schemas.microsoft.com/office/powerpoint/2010/main" val="2684055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a:t>
            </a:fld>
            <a:endParaRPr lang="en-US"/>
          </a:p>
        </p:txBody>
      </p:sp>
    </p:spTree>
    <p:extLst>
      <p:ext uri="{BB962C8B-B14F-4D97-AF65-F5344CB8AC3E}">
        <p14:creationId xmlns:p14="http://schemas.microsoft.com/office/powerpoint/2010/main" val="4247843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2</a:t>
            </a:fld>
            <a:endParaRPr lang="en-US"/>
          </a:p>
        </p:txBody>
      </p:sp>
    </p:spTree>
    <p:extLst>
      <p:ext uri="{BB962C8B-B14F-4D97-AF65-F5344CB8AC3E}">
        <p14:creationId xmlns:p14="http://schemas.microsoft.com/office/powerpoint/2010/main" val="1900380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3</a:t>
            </a:fld>
            <a:endParaRPr lang="en-US"/>
          </a:p>
        </p:txBody>
      </p:sp>
    </p:spTree>
    <p:extLst>
      <p:ext uri="{BB962C8B-B14F-4D97-AF65-F5344CB8AC3E}">
        <p14:creationId xmlns:p14="http://schemas.microsoft.com/office/powerpoint/2010/main" val="2428047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4</a:t>
            </a:fld>
            <a:endParaRPr lang="en-US"/>
          </a:p>
        </p:txBody>
      </p:sp>
    </p:spTree>
    <p:extLst>
      <p:ext uri="{BB962C8B-B14F-4D97-AF65-F5344CB8AC3E}">
        <p14:creationId xmlns:p14="http://schemas.microsoft.com/office/powerpoint/2010/main" val="987650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5</a:t>
            </a:fld>
            <a:endParaRPr lang="en-US"/>
          </a:p>
        </p:txBody>
      </p:sp>
    </p:spTree>
    <p:extLst>
      <p:ext uri="{BB962C8B-B14F-4D97-AF65-F5344CB8AC3E}">
        <p14:creationId xmlns:p14="http://schemas.microsoft.com/office/powerpoint/2010/main" val="836576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6</a:t>
            </a:fld>
            <a:endParaRPr lang="en-US"/>
          </a:p>
        </p:txBody>
      </p:sp>
    </p:spTree>
    <p:extLst>
      <p:ext uri="{BB962C8B-B14F-4D97-AF65-F5344CB8AC3E}">
        <p14:creationId xmlns:p14="http://schemas.microsoft.com/office/powerpoint/2010/main" val="1083101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7</a:t>
            </a:fld>
            <a:endParaRPr lang="en-US"/>
          </a:p>
        </p:txBody>
      </p:sp>
    </p:spTree>
    <p:extLst>
      <p:ext uri="{BB962C8B-B14F-4D97-AF65-F5344CB8AC3E}">
        <p14:creationId xmlns:p14="http://schemas.microsoft.com/office/powerpoint/2010/main" val="393786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8</a:t>
            </a:fld>
            <a:endParaRPr lang="en-US"/>
          </a:p>
        </p:txBody>
      </p:sp>
    </p:spTree>
    <p:extLst>
      <p:ext uri="{BB962C8B-B14F-4D97-AF65-F5344CB8AC3E}">
        <p14:creationId xmlns:p14="http://schemas.microsoft.com/office/powerpoint/2010/main" val="2269725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9</a:t>
            </a:fld>
            <a:endParaRPr lang="en-US"/>
          </a:p>
        </p:txBody>
      </p:sp>
    </p:spTree>
    <p:extLst>
      <p:ext uri="{BB962C8B-B14F-4D97-AF65-F5344CB8AC3E}">
        <p14:creationId xmlns:p14="http://schemas.microsoft.com/office/powerpoint/2010/main" val="1507827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10</a:t>
            </a:fld>
            <a:endParaRPr lang="en-US"/>
          </a:p>
        </p:txBody>
      </p:sp>
    </p:spTree>
    <p:extLst>
      <p:ext uri="{BB962C8B-B14F-4D97-AF65-F5344CB8AC3E}">
        <p14:creationId xmlns:p14="http://schemas.microsoft.com/office/powerpoint/2010/main" val="3009070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11</a:t>
            </a:fld>
            <a:endParaRPr lang="en-US"/>
          </a:p>
        </p:txBody>
      </p:sp>
    </p:spTree>
    <p:extLst>
      <p:ext uri="{BB962C8B-B14F-4D97-AF65-F5344CB8AC3E}">
        <p14:creationId xmlns:p14="http://schemas.microsoft.com/office/powerpoint/2010/main" val="1920326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12</a:t>
            </a:fld>
            <a:endParaRPr lang="en-US"/>
          </a:p>
        </p:txBody>
      </p:sp>
    </p:spTree>
    <p:extLst>
      <p:ext uri="{BB962C8B-B14F-4D97-AF65-F5344CB8AC3E}">
        <p14:creationId xmlns:p14="http://schemas.microsoft.com/office/powerpoint/2010/main" val="1457545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13</a:t>
            </a:fld>
            <a:endParaRPr lang="en-US"/>
          </a:p>
        </p:txBody>
      </p:sp>
    </p:spTree>
    <p:extLst>
      <p:ext uri="{BB962C8B-B14F-4D97-AF65-F5344CB8AC3E}">
        <p14:creationId xmlns:p14="http://schemas.microsoft.com/office/powerpoint/2010/main" val="3258701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14</a:t>
            </a:fld>
            <a:endParaRPr lang="en-US"/>
          </a:p>
        </p:txBody>
      </p:sp>
    </p:spTree>
    <p:extLst>
      <p:ext uri="{BB962C8B-B14F-4D97-AF65-F5344CB8AC3E}">
        <p14:creationId xmlns:p14="http://schemas.microsoft.com/office/powerpoint/2010/main" val="3193280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15</a:t>
            </a:fld>
            <a:endParaRPr lang="en-US"/>
          </a:p>
        </p:txBody>
      </p:sp>
    </p:spTree>
    <p:extLst>
      <p:ext uri="{BB962C8B-B14F-4D97-AF65-F5344CB8AC3E}">
        <p14:creationId xmlns:p14="http://schemas.microsoft.com/office/powerpoint/2010/main" val="526975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16</a:t>
            </a:fld>
            <a:endParaRPr lang="en-US"/>
          </a:p>
        </p:txBody>
      </p:sp>
    </p:spTree>
    <p:extLst>
      <p:ext uri="{BB962C8B-B14F-4D97-AF65-F5344CB8AC3E}">
        <p14:creationId xmlns:p14="http://schemas.microsoft.com/office/powerpoint/2010/main" val="2964419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17</a:t>
            </a:fld>
            <a:endParaRPr lang="en-US"/>
          </a:p>
        </p:txBody>
      </p:sp>
    </p:spTree>
    <p:extLst>
      <p:ext uri="{BB962C8B-B14F-4D97-AF65-F5344CB8AC3E}">
        <p14:creationId xmlns:p14="http://schemas.microsoft.com/office/powerpoint/2010/main" val="2437691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18</a:t>
            </a:fld>
            <a:endParaRPr lang="en-US"/>
          </a:p>
        </p:txBody>
      </p:sp>
    </p:spTree>
    <p:extLst>
      <p:ext uri="{BB962C8B-B14F-4D97-AF65-F5344CB8AC3E}">
        <p14:creationId xmlns:p14="http://schemas.microsoft.com/office/powerpoint/2010/main" val="1992806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19</a:t>
            </a:fld>
            <a:endParaRPr lang="en-US"/>
          </a:p>
        </p:txBody>
      </p:sp>
    </p:spTree>
    <p:extLst>
      <p:ext uri="{BB962C8B-B14F-4D97-AF65-F5344CB8AC3E}">
        <p14:creationId xmlns:p14="http://schemas.microsoft.com/office/powerpoint/2010/main" val="3671417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8A247-257C-4C13-855F-4AD0A0350987}" type="slidenum">
              <a:rPr lang="en-US" smtClean="0"/>
              <a:pPr/>
              <a:t>20</a:t>
            </a:fld>
            <a:endParaRPr lang="en-US"/>
          </a:p>
        </p:txBody>
      </p:sp>
    </p:spTree>
    <p:extLst>
      <p:ext uri="{BB962C8B-B14F-4D97-AF65-F5344CB8AC3E}">
        <p14:creationId xmlns:p14="http://schemas.microsoft.com/office/powerpoint/2010/main" val="3483076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endParaRPr lang="en-US"/>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a:p>
        </p:txBody>
      </p:sp>
      <p:sp>
        <p:nvSpPr>
          <p:cNvPr id="4" name="Segnaposto data 3"/>
          <p:cNvSpPr>
            <a:spLocks noGrp="1"/>
          </p:cNvSpPr>
          <p:nvPr>
            <p:ph type="dt" sz="half" idx="10"/>
          </p:nvPr>
        </p:nvSpPr>
        <p:spPr/>
        <p:txBody>
          <a:bodyPr/>
          <a:lstStyle/>
          <a:p>
            <a:fld id="{37A03153-CB0F-4956-AAFD-6F56E19AE0D4}" type="datetime1">
              <a:rPr lang="en-US" smtClean="0"/>
              <a:pPr/>
              <a:t>1/28/2020</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2EE6D222-EDF4-40E1-B0EF-AE4CFE199BCC}" type="slidenum">
              <a:rPr lang="en-US" smtClean="0"/>
              <a:pPr/>
              <a:t>‹N›</a:t>
            </a:fld>
            <a:endParaRPr lang="en-US"/>
          </a:p>
        </p:txBody>
      </p:sp>
      <p:sp>
        <p:nvSpPr>
          <p:cNvPr id="7" name="fr"/>
          <p:cNvSpPr txBox="1"/>
          <p:nvPr userDrawn="1"/>
        </p:nvSpPr>
        <p:spPr>
          <a:xfrm>
            <a:off x="0" y="6520180"/>
            <a:ext cx="9144000" cy="369332"/>
          </a:xfrm>
          <a:prstGeom prst="rect">
            <a:avLst/>
          </a:prstGeom>
          <a:noFill/>
        </p:spPr>
        <p:txBody>
          <a:bodyPr vert="horz" rtlCol="0">
            <a:spAutoFit/>
          </a:bodyPr>
          <a:lstStyle/>
          <a:p>
            <a:endParaRPr lang="en-US"/>
          </a:p>
        </p:txBody>
      </p:sp>
      <p:sp>
        <p:nvSpPr>
          <p:cNvPr id="8" name="fc"/>
          <p:cNvSpPr txBox="1"/>
          <p:nvPr userDrawn="1"/>
        </p:nvSpPr>
        <p:spPr>
          <a:xfrm>
            <a:off x="0" y="6520180"/>
            <a:ext cx="9144000" cy="369332"/>
          </a:xfrm>
          <a:prstGeom prst="rect">
            <a:avLst/>
          </a:prstGeom>
          <a:noFill/>
        </p:spPr>
        <p:txBody>
          <a:bodyPr vert="horz" rtlCol="0">
            <a:spAutoFit/>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a:xfrm>
            <a:off x="457200" y="6520259"/>
            <a:ext cx="2133600" cy="365125"/>
          </a:xfrm>
        </p:spPr>
        <p:txBody>
          <a:bodyPr/>
          <a:lstStyle/>
          <a:p>
            <a:fld id="{511D5045-C94B-441A-8752-09DEDD4FB9DC}" type="datetime1">
              <a:rPr lang="en-US" smtClean="0"/>
              <a:pPr/>
              <a:t>1/28/2020</a:t>
            </a:fld>
            <a:endParaRPr lang="en-US"/>
          </a:p>
        </p:txBody>
      </p:sp>
      <p:sp>
        <p:nvSpPr>
          <p:cNvPr id="5" name="Segnaposto piè di pagina 4"/>
          <p:cNvSpPr>
            <a:spLocks noGrp="1"/>
          </p:cNvSpPr>
          <p:nvPr>
            <p:ph type="ftr" sz="quarter" idx="11"/>
          </p:nvPr>
        </p:nvSpPr>
        <p:spPr>
          <a:xfrm>
            <a:off x="3124200" y="6520259"/>
            <a:ext cx="2895600" cy="365125"/>
          </a:xfrm>
        </p:spPr>
        <p:txBody>
          <a:bodyPr/>
          <a:lstStyle/>
          <a:p>
            <a:endParaRPr lang="en-US" dirty="0"/>
          </a:p>
        </p:txBody>
      </p:sp>
      <p:sp>
        <p:nvSpPr>
          <p:cNvPr id="6" name="Segnaposto numero diapositiva 5"/>
          <p:cNvSpPr>
            <a:spLocks noGrp="1"/>
          </p:cNvSpPr>
          <p:nvPr>
            <p:ph type="sldNum" sz="quarter" idx="12"/>
          </p:nvPr>
        </p:nvSpPr>
        <p:spPr>
          <a:xfrm>
            <a:off x="6553200" y="6520259"/>
            <a:ext cx="2133600" cy="365125"/>
          </a:xfrm>
        </p:spPr>
        <p:txBody>
          <a:bodyPr/>
          <a:lstStyle/>
          <a:p>
            <a:fld id="{2EE6D222-EDF4-40E1-B0EF-AE4CFE199BCC}"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18D72056-9E78-497D-8A07-B2F754EAB855}" type="datetime1">
              <a:rPr lang="en-US" smtClean="0"/>
              <a:pPr/>
              <a:t>1/28/2020</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4"/>
          <p:cNvSpPr>
            <a:spLocks noGrp="1"/>
          </p:cNvSpPr>
          <p:nvPr>
            <p:ph type="dt" sz="half" idx="10"/>
          </p:nvPr>
        </p:nvSpPr>
        <p:spPr/>
        <p:txBody>
          <a:bodyPr/>
          <a:lstStyle/>
          <a:p>
            <a:fld id="{7181E220-1F4D-4F69-BF9A-9A9B54991135}" type="datetime1">
              <a:rPr lang="en-US" smtClean="0"/>
              <a:pPr/>
              <a:t>1/28/2020</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Segnaposto data 6"/>
          <p:cNvSpPr>
            <a:spLocks noGrp="1"/>
          </p:cNvSpPr>
          <p:nvPr>
            <p:ph type="dt" sz="half" idx="10"/>
          </p:nvPr>
        </p:nvSpPr>
        <p:spPr/>
        <p:txBody>
          <a:bodyPr/>
          <a:lstStyle/>
          <a:p>
            <a:fld id="{822CA28B-8A32-4CAA-8F14-4D22219970BD}" type="datetime1">
              <a:rPr lang="en-US" smtClean="0"/>
              <a:pPr/>
              <a:t>1/28/2020</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data 2"/>
          <p:cNvSpPr>
            <a:spLocks noGrp="1"/>
          </p:cNvSpPr>
          <p:nvPr>
            <p:ph type="dt" sz="half" idx="10"/>
          </p:nvPr>
        </p:nvSpPr>
        <p:spPr/>
        <p:txBody>
          <a:bodyPr/>
          <a:lstStyle/>
          <a:p>
            <a:fld id="{257E8FD2-1FB8-4B60-ABCF-606DD5380244}" type="datetime1">
              <a:rPr lang="en-US" smtClean="0"/>
              <a:pPr/>
              <a:t>1/28/2020</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9B41650-8EC8-411F-8A81-8E20DE79E237}" type="datetime1">
              <a:rPr lang="en-US" smtClean="0"/>
              <a:pPr/>
              <a:t>1/28/2020</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6FDB882-88CB-4CF2-9920-B5F9924974C4}" type="datetime1">
              <a:rPr lang="en-US" smtClean="0"/>
              <a:pPr/>
              <a:t>1/28/2020</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E1233431-DE52-4D6E-86D3-A89518DEC7E6}" type="datetime1">
              <a:rPr lang="en-US" smtClean="0"/>
              <a:pPr/>
              <a:t>1/28/2020</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fld id="{88680063-9DD4-44BC-9213-5516F49C13D1}" type="datetime1">
              <a:rPr lang="en-US" smtClean="0"/>
              <a:pPr/>
              <a:t>1/28/2020</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fld id="{94D0C5B0-CF16-4930-9981-30FA830E28D8}" type="datetime1">
              <a:rPr lang="en-US" smtClean="0"/>
              <a:pPr/>
              <a:t>1/28/2020</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2EE6D222-EDF4-40E1-B0EF-AE4CFE199BCC}"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endParaRPr lang="en-US"/>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D54D79-85D0-439C-BBBD-3599299A2A39}" type="datetime1">
              <a:rPr lang="en-US" smtClean="0"/>
              <a:pPr/>
              <a:t>1/28/2020</a:t>
            </a:fld>
            <a:endParaRPr lang="en-US"/>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E6D222-EDF4-40E1-B0EF-AE4CFE199BCC}" type="slidenum">
              <a:rPr lang="en-US" smtClean="0"/>
              <a:pPr/>
              <a:t>‹N›</a:t>
            </a:fld>
            <a:endParaRPr lang="en-US"/>
          </a:p>
        </p:txBody>
      </p:sp>
      <p:sp>
        <p:nvSpPr>
          <p:cNvPr id="7" name="fr"/>
          <p:cNvSpPr txBox="1"/>
          <p:nvPr userDrawn="1"/>
        </p:nvSpPr>
        <p:spPr>
          <a:xfrm>
            <a:off x="0" y="6520180"/>
            <a:ext cx="9144000" cy="369332"/>
          </a:xfrm>
          <a:prstGeom prst="rect">
            <a:avLst/>
          </a:prstGeom>
          <a:noFill/>
        </p:spPr>
        <p:txBody>
          <a:bodyPr vert="horz" rtlCol="0">
            <a:spAutoFit/>
          </a:bodyPr>
          <a:lstStyle/>
          <a:p>
            <a:endParaRPr lang="en-US"/>
          </a:p>
        </p:txBody>
      </p:sp>
      <p:sp>
        <p:nvSpPr>
          <p:cNvPr id="8" name="fc"/>
          <p:cNvSpPr txBox="1"/>
          <p:nvPr userDrawn="1"/>
        </p:nvSpPr>
        <p:spPr>
          <a:xfrm>
            <a:off x="0" y="6520180"/>
            <a:ext cx="9144000" cy="369332"/>
          </a:xfrm>
          <a:prstGeom prst="rect">
            <a:avLst/>
          </a:prstGeom>
          <a:noFill/>
        </p:spPr>
        <p:txBody>
          <a:bodyPr vert="horz" rtlCol="0">
            <a:spAutoFit/>
          </a:bodyPr>
          <a:lstStyle/>
          <a:p>
            <a:endParaRPr lang="en-US"/>
          </a:p>
        </p:txBody>
      </p:sp>
      <p:sp>
        <p:nvSpPr>
          <p:cNvPr id="13" name="TitusLabsSignature" hidden="1"/>
          <p:cNvSpPr txBox="1"/>
          <p:nvPr userDrawn="1"/>
        </p:nvSpPr>
        <p:spPr>
          <a:xfrm>
            <a:off x="0" y="0"/>
            <a:ext cx="49915588" cy="369332"/>
          </a:xfrm>
          <a:prstGeom prst="rect">
            <a:avLst/>
          </a:prstGeom>
          <a:noFill/>
        </p:spPr>
        <p:txBody>
          <a:bodyPr vert="horz" wrap="none" rtlCol="0">
            <a:spAutoFit/>
          </a:bodyPr>
          <a:lstStyle/>
          <a:p>
            <a:r>
              <a:rPr lang="en-US"/>
              <a:t>9h/E9EYtG9lCpOdOvemK/m5k2Msrr6ItFfVdMd0B/fOA2f1jLpV35zYIT8H6kGmq0zgajJcQQBMMGnsItvI3RMz8A+LyCSmQom7Hw6fPEDa3yuuuR6uMwJ0iw1U1X4Hy4GrSL2AC3RjddL2wrbBiP5aFeRsbS0c71I8jR5Hv+GO1dEKnyNvB9GYfzJLzUIrmzNVLrbVfLB/uPXPXaVjzALsovexyliTccd4OOQwk9gchNcahTCPiEgQFVQoKMtGYo0WIAnLUuyeFwX2POk32wmC4JVnwlOraCj+ORTTby1pFoTkArZ8MaMu8J/S6Mm2DA2Nfos9OEqocgypvaDbrPl+6iLPe2UXbYCXa5RM3Vm/Kdx9T9Lr/vNyeHyTlt6b6FIeZtscN72lKNGKRQ8TVUGkR4/tozMlw+N7mdhlqR30=</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95536" y="1844824"/>
            <a:ext cx="8280920" cy="1470025"/>
          </a:xfrm>
        </p:spPr>
        <p:txBody>
          <a:bodyPr>
            <a:noAutofit/>
          </a:bodyPr>
          <a:lstStyle/>
          <a:p>
            <a:pPr>
              <a:lnSpc>
                <a:spcPts val="4400"/>
              </a:lnSpc>
              <a:spcBef>
                <a:spcPts val="200"/>
              </a:spcBef>
              <a:spcAft>
                <a:spcPts val="500"/>
              </a:spcAft>
            </a:pPr>
            <a:r>
              <a:rPr lang="en-US" sz="4100" dirty="0">
                <a:solidFill>
                  <a:srgbClr val="002060"/>
                </a:solidFill>
                <a:latin typeface="Cambria" panose="02040503050406030204" pitchFamily="18" charset="0"/>
              </a:rPr>
              <a:t>Lecture 1</a:t>
            </a:r>
            <a:r>
              <a:rPr lang="en-US" sz="4100">
                <a:solidFill>
                  <a:srgbClr val="002060"/>
                </a:solidFill>
                <a:latin typeface="Cambria" panose="02040503050406030204" pitchFamily="18" charset="0"/>
              </a:rPr>
              <a:t>: Introduction and review of key concepts: Loss functions and decision theory; forecast evaluation</a:t>
            </a:r>
            <a:endParaRPr lang="en-US" sz="4100" dirty="0">
              <a:solidFill>
                <a:srgbClr val="002060"/>
              </a:solidFill>
              <a:latin typeface="Cambria" panose="02040503050406030204" pitchFamily="18" charset="0"/>
            </a:endParaRPr>
          </a:p>
        </p:txBody>
      </p:sp>
      <p:sp>
        <p:nvSpPr>
          <p:cNvPr id="3" name="Sottotitolo 2"/>
          <p:cNvSpPr>
            <a:spLocks noGrp="1"/>
          </p:cNvSpPr>
          <p:nvPr>
            <p:ph type="subTitle" idx="1"/>
          </p:nvPr>
        </p:nvSpPr>
        <p:spPr>
          <a:xfrm>
            <a:off x="323528" y="3789040"/>
            <a:ext cx="8496944" cy="2088232"/>
          </a:xfrm>
        </p:spPr>
        <p:txBody>
          <a:bodyPr>
            <a:normAutofit/>
          </a:bodyPr>
          <a:lstStyle/>
          <a:p>
            <a:pPr>
              <a:lnSpc>
                <a:spcPts val="3600"/>
              </a:lnSpc>
            </a:pPr>
            <a:r>
              <a:rPr lang="en-US" sz="3300" dirty="0">
                <a:solidFill>
                  <a:srgbClr val="D60C0C"/>
                </a:solidFill>
                <a:latin typeface="Cambria" panose="02040503050406030204" pitchFamily="18" charset="0"/>
              </a:rPr>
              <a:t>Prof. Massimo </a:t>
            </a:r>
            <a:r>
              <a:rPr lang="en-US" sz="3300" dirty="0" err="1">
                <a:solidFill>
                  <a:srgbClr val="D60C0C"/>
                </a:solidFill>
                <a:latin typeface="Cambria" panose="02040503050406030204" pitchFamily="18" charset="0"/>
              </a:rPr>
              <a:t>Guidolin</a:t>
            </a:r>
            <a:endParaRPr lang="en-US" sz="3300" dirty="0">
              <a:solidFill>
                <a:srgbClr val="D60C0C"/>
              </a:solidFill>
              <a:latin typeface="Cambria" panose="02040503050406030204" pitchFamily="18" charset="0"/>
            </a:endParaRPr>
          </a:p>
          <a:p>
            <a:pPr>
              <a:lnSpc>
                <a:spcPts val="2200"/>
              </a:lnSpc>
            </a:pPr>
            <a:endParaRPr lang="en-US" sz="2200" dirty="0">
              <a:solidFill>
                <a:srgbClr val="D60C0C"/>
              </a:solidFill>
              <a:latin typeface="Cambria" panose="02040503050406030204" pitchFamily="18" charset="0"/>
            </a:endParaRPr>
          </a:p>
          <a:p>
            <a:pPr>
              <a:lnSpc>
                <a:spcPts val="3600"/>
              </a:lnSpc>
            </a:pPr>
            <a:r>
              <a:rPr lang="en-US" sz="3000" dirty="0">
                <a:solidFill>
                  <a:srgbClr val="D60C0C"/>
                </a:solidFill>
                <a:latin typeface="Cambria" panose="02040503050406030204" pitchFamily="18" charset="0"/>
              </a:rPr>
              <a:t>Advanced Financial Econometrics III</a:t>
            </a:r>
          </a:p>
          <a:p>
            <a:pPr>
              <a:lnSpc>
                <a:spcPts val="3600"/>
              </a:lnSpc>
            </a:pPr>
            <a:endParaRPr lang="en-US" sz="3000" dirty="0">
              <a:solidFill>
                <a:srgbClr val="D60C0C"/>
              </a:solidFill>
              <a:latin typeface="Cambria" panose="02040503050406030204" pitchFamily="18" charset="0"/>
            </a:endParaRPr>
          </a:p>
        </p:txBody>
      </p:sp>
      <p:sp>
        <p:nvSpPr>
          <p:cNvPr id="7" name="Sottotitolo 2"/>
          <p:cNvSpPr txBox="1">
            <a:spLocks/>
          </p:cNvSpPr>
          <p:nvPr/>
        </p:nvSpPr>
        <p:spPr>
          <a:xfrm>
            <a:off x="467544" y="6093296"/>
            <a:ext cx="8424936" cy="720080"/>
          </a:xfrm>
          <a:prstGeom prst="rect">
            <a:avLst/>
          </a:prstGeom>
        </p:spPr>
        <p:txBody>
          <a:bodyPr vert="horz" lIns="91440" tIns="45720" rIns="91440" bIns="45720" rtlCol="0">
            <a:noAutofit/>
          </a:bodyPr>
          <a:lstStyle/>
          <a:p>
            <a:pPr lvl="0" algn="ctr">
              <a:lnSpc>
                <a:spcPts val="2700"/>
              </a:lnSpc>
              <a:spcBef>
                <a:spcPct val="20000"/>
              </a:spcBef>
            </a:pPr>
            <a:r>
              <a:rPr lang="it-IT" sz="2800" dirty="0">
                <a:latin typeface="Cambria" panose="02040503050406030204" pitchFamily="18" charset="0"/>
              </a:rPr>
              <a:t>Winter/Spring </a:t>
            </a:r>
            <a:r>
              <a:rPr lang="en-US" sz="2600" dirty="0">
                <a:latin typeface="Cambria" panose="02040503050406030204" pitchFamily="18" charset="0"/>
              </a:rPr>
              <a:t>2020</a:t>
            </a:r>
            <a:endParaRPr kumimoji="0" lang="en-US" sz="2600" b="0" i="0" u="none" strike="noStrike" kern="1200" cap="none" spc="0" normalizeH="0" baseline="0" noProof="0" dirty="0">
              <a:ln>
                <a:noFill/>
              </a:ln>
              <a:effectLst/>
              <a:uLnTx/>
              <a:uFillTx/>
              <a:latin typeface="Cambria" panose="02040503050406030204" pitchFamily="18" charset="0"/>
            </a:endParaRPr>
          </a:p>
        </p:txBody>
      </p:sp>
      <p:pic>
        <p:nvPicPr>
          <p:cNvPr id="5" name="Picture 2"/>
          <p:cNvPicPr>
            <a:picLocks noChangeAspect="1" noChangeArrowheads="1"/>
          </p:cNvPicPr>
          <p:nvPr/>
        </p:nvPicPr>
        <p:blipFill>
          <a:blip r:embed="rId3" cstate="print"/>
          <a:srcRect/>
          <a:stretch>
            <a:fillRect/>
          </a:stretch>
        </p:blipFill>
        <p:spPr bwMode="auto">
          <a:xfrm>
            <a:off x="5364088" y="0"/>
            <a:ext cx="3749824" cy="1485396"/>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Overview</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2</a:t>
            </a:fld>
            <a:endParaRPr lang="en-US" sz="1800" dirty="0">
              <a:solidFill>
                <a:schemeClr val="tx1">
                  <a:lumMod val="75000"/>
                  <a:lumOff val="25000"/>
                </a:schemeClr>
              </a:solidFill>
              <a:latin typeface="Cambria" panose="02040503050406030204" pitchFamily="18" charset="0"/>
            </a:endParaRPr>
          </a:p>
        </p:txBody>
      </p:sp>
      <p:cxnSp>
        <p:nvCxnSpPr>
          <p:cNvPr id="8"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9"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cxnSp>
        <p:nvCxnSpPr>
          <p:cNvPr id="17"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3" name="Segnaposto contenuto 2"/>
          <p:cNvSpPr txBox="1">
            <a:spLocks/>
          </p:cNvSpPr>
          <p:nvPr/>
        </p:nvSpPr>
        <p:spPr>
          <a:xfrm>
            <a:off x="467544" y="980728"/>
            <a:ext cx="8676456" cy="5328592"/>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itchFamily="2" charset="2"/>
              <a:buChar char="§"/>
            </a:pPr>
            <a:r>
              <a:rPr lang="en-US" sz="2500" dirty="0">
                <a:latin typeface="Cambria" pitchFamily="18" charset="0"/>
              </a:rPr>
              <a:t>Generalities on forecasting</a:t>
            </a:r>
          </a:p>
          <a:p>
            <a:pPr marL="342900" indent="-342900">
              <a:lnSpc>
                <a:spcPts val="2200"/>
              </a:lnSpc>
              <a:spcBef>
                <a:spcPts val="500"/>
              </a:spcBef>
              <a:spcAft>
                <a:spcPts val="300"/>
              </a:spcAft>
              <a:buClr>
                <a:srgbClr val="FF0000"/>
              </a:buClr>
              <a:buSzPct val="100000"/>
              <a:buFont typeface="Wingdings" pitchFamily="2" charset="2"/>
              <a:buChar char="§"/>
            </a:pPr>
            <a:endParaRPr lang="en-US" sz="25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it-IT" sz="2500" dirty="0" err="1">
                <a:latin typeface="Cambria" pitchFamily="18" charset="0"/>
              </a:rPr>
              <a:t>Mean</a:t>
            </a:r>
            <a:r>
              <a:rPr lang="it-IT" sz="2500" dirty="0">
                <a:latin typeface="Cambria" pitchFamily="18" charset="0"/>
              </a:rPr>
              <a:t> </a:t>
            </a:r>
            <a:r>
              <a:rPr lang="it-IT" sz="2500" dirty="0" err="1">
                <a:latin typeface="Cambria" pitchFamily="18" charset="0"/>
              </a:rPr>
              <a:t>squared</a:t>
            </a:r>
            <a:r>
              <a:rPr lang="it-IT" sz="2500" dirty="0">
                <a:latin typeface="Cambria" pitchFamily="18" charset="0"/>
              </a:rPr>
              <a:t>, </a:t>
            </a:r>
            <a:r>
              <a:rPr lang="it-IT" sz="2500" dirty="0" err="1">
                <a:latin typeface="Cambria" pitchFamily="18" charset="0"/>
              </a:rPr>
              <a:t>mean</a:t>
            </a:r>
            <a:r>
              <a:rPr lang="it-IT" sz="2500" dirty="0">
                <a:latin typeface="Cambria" pitchFamily="18" charset="0"/>
              </a:rPr>
              <a:t> </a:t>
            </a:r>
            <a:r>
              <a:rPr lang="it-IT" sz="2500" dirty="0" err="1">
                <a:latin typeface="Cambria" pitchFamily="18" charset="0"/>
              </a:rPr>
              <a:t>absolute</a:t>
            </a:r>
            <a:r>
              <a:rPr lang="it-IT" sz="2500" dirty="0">
                <a:latin typeface="Cambria" pitchFamily="18" charset="0"/>
              </a:rPr>
              <a:t>, </a:t>
            </a:r>
            <a:r>
              <a:rPr lang="it-IT" sz="2500" dirty="0" err="1">
                <a:latin typeface="Cambria" pitchFamily="18" charset="0"/>
              </a:rPr>
              <a:t>mean</a:t>
            </a:r>
            <a:r>
              <a:rPr lang="it-IT" sz="2500" dirty="0">
                <a:latin typeface="Cambria" pitchFamily="18" charset="0"/>
              </a:rPr>
              <a:t> </a:t>
            </a:r>
            <a:r>
              <a:rPr lang="it-IT" sz="2500" dirty="0" err="1">
                <a:latin typeface="Cambria" pitchFamily="18" charset="0"/>
              </a:rPr>
              <a:t>percentage</a:t>
            </a:r>
            <a:r>
              <a:rPr lang="it-IT" sz="2500" dirty="0">
                <a:latin typeface="Cambria" pitchFamily="18" charset="0"/>
              </a:rPr>
              <a:t> </a:t>
            </a:r>
            <a:r>
              <a:rPr lang="it-IT" sz="2500" dirty="0" err="1">
                <a:latin typeface="Cambria" pitchFamily="18" charset="0"/>
              </a:rPr>
              <a:t>forecast</a:t>
            </a:r>
            <a:r>
              <a:rPr lang="it-IT" sz="2500" dirty="0">
                <a:latin typeface="Cambria" pitchFamily="18" charset="0"/>
              </a:rPr>
              <a:t> </a:t>
            </a:r>
            <a:r>
              <a:rPr lang="it-IT" sz="2500" dirty="0" err="1">
                <a:latin typeface="Cambria" pitchFamily="18" charset="0"/>
              </a:rPr>
              <a:t>accuracy</a:t>
            </a:r>
            <a:r>
              <a:rPr lang="it-IT" sz="2500" dirty="0">
                <a:latin typeface="Cambria" pitchFamily="18" charset="0"/>
              </a:rPr>
              <a:t> </a:t>
            </a:r>
            <a:r>
              <a:rPr lang="it-IT" sz="2500" dirty="0" err="1">
                <a:latin typeface="Cambria" pitchFamily="18" charset="0"/>
              </a:rPr>
              <a:t>measures</a:t>
            </a:r>
            <a:endParaRPr lang="en-US" sz="2500" dirty="0">
              <a:latin typeface="Cambria" pitchFamily="18" charset="0"/>
            </a:endParaRPr>
          </a:p>
          <a:p>
            <a:pPr marL="342900" indent="-342900">
              <a:lnSpc>
                <a:spcPts val="2200"/>
              </a:lnSpc>
              <a:spcBef>
                <a:spcPts val="500"/>
              </a:spcBef>
              <a:spcAft>
                <a:spcPts val="300"/>
              </a:spcAft>
              <a:buClr>
                <a:srgbClr val="FF0000"/>
              </a:buClr>
              <a:buSzPct val="100000"/>
              <a:buFont typeface="Wingdings" pitchFamily="2" charset="2"/>
              <a:buChar char="§"/>
            </a:pPr>
            <a:endParaRPr lang="en-US" sz="25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it-IT" sz="2500" dirty="0">
                <a:latin typeface="Cambria" pitchFamily="18" charset="0"/>
              </a:rPr>
              <a:t>The </a:t>
            </a:r>
            <a:r>
              <a:rPr lang="it-IT" sz="2500" dirty="0" err="1">
                <a:latin typeface="Cambria" pitchFamily="18" charset="0"/>
              </a:rPr>
              <a:t>difference</a:t>
            </a:r>
            <a:r>
              <a:rPr lang="it-IT" sz="2500" dirty="0">
                <a:latin typeface="Cambria" pitchFamily="18" charset="0"/>
              </a:rPr>
              <a:t> </a:t>
            </a:r>
            <a:r>
              <a:rPr lang="it-IT" sz="2500" dirty="0" err="1">
                <a:latin typeface="Cambria" pitchFamily="18" charset="0"/>
              </a:rPr>
              <a:t>between</a:t>
            </a:r>
            <a:r>
              <a:rPr lang="it-IT" sz="2500" dirty="0">
                <a:latin typeface="Cambria" pitchFamily="18" charset="0"/>
              </a:rPr>
              <a:t> </a:t>
            </a:r>
            <a:r>
              <a:rPr lang="it-IT" sz="2500" dirty="0" err="1">
                <a:latin typeface="Cambria" pitchFamily="18" charset="0"/>
              </a:rPr>
              <a:t>statistical</a:t>
            </a:r>
            <a:r>
              <a:rPr lang="it-IT" sz="2500" dirty="0">
                <a:latin typeface="Cambria" pitchFamily="18" charset="0"/>
              </a:rPr>
              <a:t> and </a:t>
            </a:r>
            <a:r>
              <a:rPr lang="it-IT" sz="2500" dirty="0" err="1">
                <a:latin typeface="Cambria" pitchFamily="18" charset="0"/>
              </a:rPr>
              <a:t>economic</a:t>
            </a:r>
            <a:r>
              <a:rPr lang="it-IT" sz="2500" dirty="0">
                <a:latin typeface="Cambria" pitchFamily="18" charset="0"/>
              </a:rPr>
              <a:t> </a:t>
            </a:r>
            <a:r>
              <a:rPr lang="it-IT" sz="2500" dirty="0" err="1">
                <a:latin typeface="Cambria" pitchFamily="18" charset="0"/>
              </a:rPr>
              <a:t>loss</a:t>
            </a:r>
            <a:r>
              <a:rPr lang="it-IT" sz="2500" dirty="0">
                <a:latin typeface="Cambria" pitchFamily="18" charset="0"/>
              </a:rPr>
              <a:t> </a:t>
            </a:r>
            <a:r>
              <a:rPr lang="it-IT" sz="2500" dirty="0" err="1">
                <a:latin typeface="Cambria" pitchFamily="18" charset="0"/>
              </a:rPr>
              <a:t>functions</a:t>
            </a:r>
            <a:endParaRPr lang="en-US" sz="2500" dirty="0">
              <a:latin typeface="Cambria" pitchFamily="18" charset="0"/>
            </a:endParaRPr>
          </a:p>
          <a:p>
            <a:pPr marL="342900" indent="-342900">
              <a:lnSpc>
                <a:spcPts val="2200"/>
              </a:lnSpc>
              <a:spcBef>
                <a:spcPts val="500"/>
              </a:spcBef>
              <a:spcAft>
                <a:spcPts val="300"/>
              </a:spcAft>
              <a:buClr>
                <a:srgbClr val="FF0000"/>
              </a:buClr>
              <a:buSzPct val="100000"/>
              <a:buFont typeface="Wingdings" pitchFamily="2" charset="2"/>
              <a:buChar char="§"/>
            </a:pPr>
            <a:endParaRPr lang="en-US" sz="25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500" dirty="0">
                <a:latin typeface="Cambria" pitchFamily="18" charset="0"/>
              </a:rPr>
              <a:t>The recovery problem</a:t>
            </a:r>
          </a:p>
          <a:p>
            <a:pPr marL="342900" indent="-342900">
              <a:lnSpc>
                <a:spcPts val="2200"/>
              </a:lnSpc>
              <a:spcBef>
                <a:spcPts val="500"/>
              </a:spcBef>
              <a:spcAft>
                <a:spcPts val="300"/>
              </a:spcAft>
              <a:buClr>
                <a:srgbClr val="FF0000"/>
              </a:buClr>
              <a:buSzPct val="100000"/>
              <a:buFont typeface="Wingdings" pitchFamily="2" charset="2"/>
              <a:buChar char="§"/>
            </a:pPr>
            <a:endParaRPr lang="en-US" sz="25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500" dirty="0">
                <a:latin typeface="Cambria" pitchFamily="18" charset="0"/>
              </a:rPr>
              <a:t>Limitations of quadratic loss functions and location-dependent losses</a:t>
            </a:r>
          </a:p>
          <a:p>
            <a:pPr marL="342900" indent="-342900">
              <a:lnSpc>
                <a:spcPts val="2200"/>
              </a:lnSpc>
              <a:spcBef>
                <a:spcPts val="500"/>
              </a:spcBef>
              <a:spcAft>
                <a:spcPts val="300"/>
              </a:spcAft>
              <a:buClr>
                <a:srgbClr val="FF0000"/>
              </a:buClr>
              <a:buSzPct val="100000"/>
              <a:buFont typeface="Wingdings" pitchFamily="2" charset="2"/>
              <a:buChar char="§"/>
            </a:pPr>
            <a:endParaRPr lang="en-US" sz="25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500" dirty="0">
                <a:latin typeface="Cambria" pitchFamily="18" charset="0"/>
              </a:rPr>
              <a:t>Hints to forecast evaluation issues</a:t>
            </a:r>
          </a:p>
        </p:txBody>
      </p:sp>
      <p:cxnSp>
        <p:nvCxnSpPr>
          <p:cNvPr id="10"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2202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Generalities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3</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484784"/>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Prediction or forecasting indicates an attempt to determine the values that a series is likely to take in the future</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Forecasts might also usefully be made in a cross-sectional environment but this is more rarely seen</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Determining the forecasting accuracy of a model is an important test of its adequacy</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Some econometricians would go as far as to suggest that statistical adequacy of a model in terms of whether it contains insignificant parameters, provides a poor fit etc.</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Two approaches to forecasting:</a:t>
            </a:r>
          </a:p>
          <a:p>
            <a:pPr lvl="1">
              <a:lnSpc>
                <a:spcPts val="2500"/>
              </a:lnSpc>
              <a:spcBef>
                <a:spcPts val="500"/>
              </a:spcBef>
              <a:spcAft>
                <a:spcPts val="300"/>
              </a:spcAft>
              <a:buClr>
                <a:srgbClr val="FF0000"/>
              </a:buClr>
              <a:buSzPct val="100000"/>
            </a:pPr>
            <a:r>
              <a:rPr lang="en-US" sz="2300" dirty="0">
                <a:latin typeface="Cambria" pitchFamily="18" charset="0"/>
                <a:sym typeface="tci4" panose="00000400000000000000" pitchFamily="2" charset="2"/>
              </a:rPr>
              <a:t>① </a:t>
            </a:r>
            <a:r>
              <a:rPr lang="en-US" sz="2300" dirty="0">
                <a:solidFill>
                  <a:srgbClr val="FF0000"/>
                </a:solidFill>
                <a:effectLst>
                  <a:outerShdw blurRad="38100" dist="38100" dir="2700000" algn="tl">
                    <a:srgbClr val="000000">
                      <a:alpha val="43137"/>
                    </a:srgbClr>
                  </a:outerShdw>
                </a:effectLst>
                <a:latin typeface="Cambria" pitchFamily="18" charset="0"/>
              </a:rPr>
              <a:t>Econometric (structural) forecasting</a:t>
            </a:r>
            <a:r>
              <a:rPr lang="en-US" sz="2300" dirty="0">
                <a:latin typeface="Cambria" pitchFamily="18" charset="0"/>
              </a:rPr>
              <a:t> -- relates one or more dependent variable to one or more explanatory variables</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Such models often work well in the long run, when a relationship between variables arises from no-arbitrage or market efficiency</a:t>
            </a: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There are two key approaches to forecasting over time: structural vs. time series</a:t>
            </a:r>
          </a:p>
        </p:txBody>
      </p:sp>
      <p:cxnSp>
        <p:nvCxnSpPr>
          <p:cNvPr id="19" name="Straight Connector 16"/>
          <p:cNvCxnSpPr/>
          <p:nvPr/>
        </p:nvCxnSpPr>
        <p:spPr>
          <a:xfrm>
            <a:off x="251520" y="148478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7"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992202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Generalities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4</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484784"/>
            <a:ext cx="8964488" cy="4335061"/>
          </a:xfrm>
          <a:prstGeom prst="rect">
            <a:avLst/>
          </a:prstGeom>
        </p:spPr>
        <p:txBody>
          <a:bodyPr vert="horz" lIns="91440" tIns="45720" rIns="91440" bIns="45720" rtlCol="0">
            <a:noAutofit/>
          </a:bodyPr>
          <a:lstStyle/>
          <a:p>
            <a:pPr lvl="1">
              <a:lnSpc>
                <a:spcPts val="2500"/>
              </a:lnSpc>
              <a:spcBef>
                <a:spcPts val="500"/>
              </a:spcBef>
              <a:spcAft>
                <a:spcPts val="300"/>
              </a:spcAft>
              <a:buClr>
                <a:srgbClr val="FF0000"/>
              </a:buClr>
              <a:buSzPct val="100000"/>
            </a:pPr>
            <a:r>
              <a:rPr lang="en-US" sz="2300" dirty="0">
                <a:latin typeface="Cambria" pitchFamily="18" charset="0"/>
                <a:sym typeface="tci4" panose="00000400000000000000" pitchFamily="2" charset="2"/>
              </a:rPr>
              <a:t>② </a:t>
            </a:r>
            <a:r>
              <a:rPr lang="en-US" sz="2300" dirty="0">
                <a:solidFill>
                  <a:srgbClr val="FF0000"/>
                </a:solidFill>
                <a:effectLst>
                  <a:outerShdw blurRad="38100" dist="38100" dir="2700000" algn="tl">
                    <a:srgbClr val="000000">
                      <a:alpha val="43137"/>
                    </a:srgbClr>
                  </a:outerShdw>
                </a:effectLst>
                <a:latin typeface="Cambria" pitchFamily="18" charset="0"/>
              </a:rPr>
              <a:t>Time series forecasting</a:t>
            </a:r>
            <a:r>
              <a:rPr lang="en-US" sz="2300" dirty="0">
                <a:latin typeface="Cambria" pitchFamily="18" charset="0"/>
              </a:rPr>
              <a:t> -- predicting the future of a series given its previous values and/or previous values of an error term</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The distinction between the two types is somewhat blurred -- for example, it is not clear where VAR models fit</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solidFill>
                  <a:srgbClr val="FF0000"/>
                </a:solidFill>
                <a:effectLst>
                  <a:outerShdw blurRad="38100" dist="38100" dir="2700000" algn="tl">
                    <a:srgbClr val="000000">
                      <a:alpha val="43137"/>
                    </a:srgbClr>
                  </a:outerShdw>
                </a:effectLst>
                <a:latin typeface="Cambria" pitchFamily="18" charset="0"/>
              </a:rPr>
              <a:t>Point forecasts</a:t>
            </a:r>
            <a:r>
              <a:rPr lang="en-US" sz="2300" dirty="0">
                <a:latin typeface="Cambria" pitchFamily="18" charset="0"/>
              </a:rPr>
              <a:t> predict a single value for the variable, while </a:t>
            </a:r>
            <a:r>
              <a:rPr lang="en-US" sz="2300" dirty="0">
                <a:solidFill>
                  <a:srgbClr val="FF0000"/>
                </a:solidFill>
                <a:effectLst>
                  <a:outerShdw blurRad="38100" dist="38100" dir="2700000" algn="tl">
                    <a:srgbClr val="000000">
                      <a:alpha val="43137"/>
                    </a:srgbClr>
                  </a:outerShdw>
                </a:effectLst>
                <a:latin typeface="Cambria" pitchFamily="18" charset="0"/>
              </a:rPr>
              <a:t>interval forecasts</a:t>
            </a:r>
            <a:r>
              <a:rPr lang="en-US" sz="2300" dirty="0">
                <a:latin typeface="Cambria" pitchFamily="18" charset="0"/>
              </a:rPr>
              <a:t> provide a range of values in which the future value of the variable is expected to lie with a given level of confidence</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solidFill>
                  <a:srgbClr val="FF0000"/>
                </a:solidFill>
                <a:effectLst>
                  <a:outerShdw blurRad="38100" dist="38100" dir="2700000" algn="tl">
                    <a:srgbClr val="000000">
                      <a:alpha val="43137"/>
                    </a:srgbClr>
                  </a:outerShdw>
                </a:effectLst>
                <a:latin typeface="Cambria" pitchFamily="18" charset="0"/>
              </a:rPr>
              <a:t>In-sample forecasts</a:t>
            </a:r>
            <a:r>
              <a:rPr lang="en-US" sz="2300" dirty="0">
                <a:latin typeface="Cambria" pitchFamily="18" charset="0"/>
              </a:rPr>
              <a:t> are those generated for the same set of data that was used to estimate the model’s parameters</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One would expect the ‘forecasts’ of a model to be relatively good in-sample, for this reason</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Therefore, a sensible approach to model evaluation through an examination of forecast accuracy is not to use all of the observations in estimating the model parameters…</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 but rather to hold some observations back (holdout sample)</a:t>
            </a:r>
            <a:endParaRPr lang="en-US"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Forecasts can be point and interval forecasts, in- and out-of-sample</a:t>
            </a:r>
          </a:p>
        </p:txBody>
      </p:sp>
      <p:cxnSp>
        <p:nvCxnSpPr>
          <p:cNvPr id="19" name="Straight Connector 16"/>
          <p:cNvCxnSpPr/>
          <p:nvPr/>
        </p:nvCxnSpPr>
        <p:spPr>
          <a:xfrm>
            <a:off x="251520" y="141277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7"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1365291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611560" y="4223990"/>
            <a:ext cx="8372475" cy="1365250"/>
            <a:chOff x="464" y="2614"/>
            <a:chExt cx="5274" cy="860"/>
          </a:xfrm>
        </p:grpSpPr>
        <p:sp>
          <p:nvSpPr>
            <p:cNvPr id="6" name="AutoShape 3"/>
            <p:cNvSpPr>
              <a:spLocks noChangeAspect="1" noChangeArrowheads="1" noTextEdit="1"/>
            </p:cNvSpPr>
            <p:nvPr/>
          </p:nvSpPr>
          <p:spPr bwMode="auto">
            <a:xfrm>
              <a:off x="464" y="2614"/>
              <a:ext cx="5274" cy="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 y="2614"/>
              <a:ext cx="5279"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Generalities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5</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182171"/>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True (possibly) </a:t>
            </a:r>
            <a:r>
              <a:rPr lang="en-US" sz="2300" dirty="0">
                <a:solidFill>
                  <a:srgbClr val="FF0000"/>
                </a:solidFill>
                <a:effectLst>
                  <a:outerShdw blurRad="38100" dist="38100" dir="2700000" algn="tl">
                    <a:srgbClr val="000000">
                      <a:alpha val="43137"/>
                    </a:srgbClr>
                  </a:outerShdw>
                </a:effectLst>
                <a:latin typeface="Cambria" pitchFamily="18" charset="0"/>
              </a:rPr>
              <a:t>genuine</a:t>
            </a:r>
            <a:r>
              <a:rPr lang="en-US" sz="2300" dirty="0">
                <a:latin typeface="Cambria" pitchFamily="18" charset="0"/>
              </a:rPr>
              <a:t> out-of-sample (OOS) forecasts are those generated for data not used in estimation</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This includes </a:t>
            </a:r>
            <a:r>
              <a:rPr lang="en-US" sz="2100" dirty="0">
                <a:solidFill>
                  <a:srgbClr val="FF0000"/>
                </a:solidFill>
                <a:effectLst>
                  <a:outerShdw blurRad="38100" dist="38100" dir="2700000" algn="tl">
                    <a:srgbClr val="000000">
                      <a:alpha val="43137"/>
                    </a:srgbClr>
                  </a:outerShdw>
                </a:effectLst>
                <a:latin typeface="Cambria" pitchFamily="18" charset="0"/>
              </a:rPr>
              <a:t>pseudo</a:t>
            </a:r>
            <a:r>
              <a:rPr lang="en-US" sz="2100" dirty="0">
                <a:latin typeface="Cambria" pitchFamily="18" charset="0"/>
              </a:rPr>
              <a:t> OOS forecasts, when estimates are not </a:t>
            </a:r>
            <a:r>
              <a:rPr lang="en-US" sz="2100" dirty="0" err="1">
                <a:latin typeface="Cambria" pitchFamily="18" charset="0"/>
              </a:rPr>
              <a:t>conta-minated</a:t>
            </a:r>
            <a:r>
              <a:rPr lang="en-US" sz="2100" dirty="0">
                <a:latin typeface="Cambria" pitchFamily="18" charset="0"/>
              </a:rPr>
              <a:t> by data used in assessing the forecasts but some elements of model specification or selection may be based on the full sample</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it-IT" sz="2100" dirty="0" err="1">
                <a:latin typeface="Cambria" pitchFamily="18" charset="0"/>
              </a:rPr>
              <a:t>Typically</a:t>
            </a:r>
            <a:r>
              <a:rPr lang="it-IT" sz="2100" dirty="0">
                <a:latin typeface="Cambria" pitchFamily="18" charset="0"/>
              </a:rPr>
              <a:t>, pseudo OOS </a:t>
            </a:r>
            <a:r>
              <a:rPr lang="it-IT" sz="2100" dirty="0" err="1">
                <a:latin typeface="Cambria" pitchFamily="18" charset="0"/>
              </a:rPr>
              <a:t>exercises</a:t>
            </a:r>
            <a:r>
              <a:rPr lang="it-IT" sz="2100" dirty="0">
                <a:latin typeface="Cambria" pitchFamily="18" charset="0"/>
              </a:rPr>
              <a:t> are recursive</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it-IT" sz="2100" dirty="0">
                <a:latin typeface="Cambria" pitchFamily="18" charset="0"/>
              </a:rPr>
              <a:t>OOS </a:t>
            </a:r>
            <a:r>
              <a:rPr lang="it-IT" sz="2100" dirty="0" err="1">
                <a:latin typeface="Cambria" pitchFamily="18" charset="0"/>
              </a:rPr>
              <a:t>may</a:t>
            </a:r>
            <a:r>
              <a:rPr lang="it-IT" sz="2100" dirty="0">
                <a:latin typeface="Cambria" pitchFamily="18" charset="0"/>
              </a:rPr>
              <a:t> be </a:t>
            </a:r>
            <a:r>
              <a:rPr lang="it-IT" sz="2100" dirty="0" err="1">
                <a:latin typeface="Cambria" pitchFamily="18" charset="0"/>
              </a:rPr>
              <a:t>applied</a:t>
            </a:r>
            <a:r>
              <a:rPr lang="it-IT" sz="2100" dirty="0">
                <a:latin typeface="Cambria" pitchFamily="18" charset="0"/>
              </a:rPr>
              <a:t> cross-</a:t>
            </a:r>
            <a:r>
              <a:rPr lang="it-IT" sz="2100" dirty="0" err="1">
                <a:latin typeface="Cambria" pitchFamily="18" charset="0"/>
              </a:rPr>
              <a:t>sectionally</a:t>
            </a:r>
            <a:r>
              <a:rPr lang="it-IT" sz="2100" dirty="0">
                <a:latin typeface="Cambria" pitchFamily="18" charset="0"/>
              </a:rPr>
              <a:t>, e.g., I estimate the ICAPM premia on N </a:t>
            </a:r>
            <a:r>
              <a:rPr lang="it-IT" sz="2100" dirty="0" err="1">
                <a:latin typeface="Cambria" pitchFamily="18" charset="0"/>
              </a:rPr>
              <a:t>securities</a:t>
            </a:r>
            <a:r>
              <a:rPr lang="it-IT" sz="2100" dirty="0">
                <a:latin typeface="Cambria" pitchFamily="18" charset="0"/>
              </a:rPr>
              <a:t> and </a:t>
            </a:r>
            <a:r>
              <a:rPr lang="it-IT" sz="2100" dirty="0" err="1">
                <a:latin typeface="Cambria" pitchFamily="18" charset="0"/>
              </a:rPr>
              <a:t>see</a:t>
            </a:r>
            <a:r>
              <a:rPr lang="it-IT" sz="2100" dirty="0">
                <a:latin typeface="Cambria" pitchFamily="18" charset="0"/>
              </a:rPr>
              <a:t> </a:t>
            </a:r>
            <a:r>
              <a:rPr lang="it-IT" sz="2100" dirty="0" err="1">
                <a:latin typeface="Cambria" pitchFamily="18" charset="0"/>
              </a:rPr>
              <a:t>whether</a:t>
            </a:r>
            <a:r>
              <a:rPr lang="it-IT" sz="2100" dirty="0">
                <a:latin typeface="Cambria" pitchFamily="18" charset="0"/>
              </a:rPr>
              <a:t> </a:t>
            </a:r>
            <a:r>
              <a:rPr lang="it-IT" sz="2100" dirty="0" err="1">
                <a:latin typeface="Cambria" pitchFamily="18" charset="0"/>
              </a:rPr>
              <a:t>these</a:t>
            </a:r>
            <a:r>
              <a:rPr lang="it-IT" sz="2100" dirty="0">
                <a:latin typeface="Cambria" pitchFamily="18" charset="0"/>
              </a:rPr>
              <a:t> </a:t>
            </a:r>
            <a:r>
              <a:rPr lang="it-IT" sz="2100" dirty="0" err="1">
                <a:latin typeface="Cambria" pitchFamily="18" charset="0"/>
              </a:rPr>
              <a:t>price</a:t>
            </a:r>
            <a:r>
              <a:rPr lang="it-IT" sz="2100" dirty="0">
                <a:latin typeface="Cambria" pitchFamily="18" charset="0"/>
              </a:rPr>
              <a:t> </a:t>
            </a:r>
            <a:r>
              <a:rPr lang="it-IT" sz="2100" dirty="0" err="1">
                <a:latin typeface="Cambria" pitchFamily="18" charset="0"/>
              </a:rPr>
              <a:t>other</a:t>
            </a:r>
            <a:r>
              <a:rPr lang="it-IT" sz="2100" dirty="0">
                <a:latin typeface="Cambria" pitchFamily="18" charset="0"/>
              </a:rPr>
              <a:t>, M </a:t>
            </a:r>
            <a:r>
              <a:rPr lang="it-IT" sz="2100" dirty="0" err="1">
                <a:latin typeface="Cambria" pitchFamily="18" charset="0"/>
              </a:rPr>
              <a:t>securities</a:t>
            </a:r>
            <a:endParaRPr lang="it-IT" sz="2100" dirty="0">
              <a:latin typeface="Cambria" pitchFamily="18" charset="0"/>
            </a:endParaRP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it-IT" sz="2100" dirty="0" err="1">
                <a:latin typeface="Cambria" pitchFamily="18" charset="0"/>
              </a:rPr>
              <a:t>However</a:t>
            </a:r>
            <a:r>
              <a:rPr lang="it-IT" sz="2100" dirty="0">
                <a:latin typeface="Cambria" pitchFamily="18" charset="0"/>
              </a:rPr>
              <a:t>, more </a:t>
            </a:r>
            <a:r>
              <a:rPr lang="it-IT" sz="2100" dirty="0" err="1">
                <a:latin typeface="Cambria" pitchFamily="18" charset="0"/>
              </a:rPr>
              <a:t>commonly</a:t>
            </a:r>
            <a:r>
              <a:rPr lang="it-IT" sz="2100" dirty="0">
                <a:latin typeface="Cambria" pitchFamily="18" charset="0"/>
              </a:rPr>
              <a:t> OOS </a:t>
            </a:r>
            <a:r>
              <a:rPr lang="it-IT" sz="2100" dirty="0" err="1">
                <a:latin typeface="Cambria" pitchFamily="18" charset="0"/>
              </a:rPr>
              <a:t>exercises</a:t>
            </a:r>
            <a:r>
              <a:rPr lang="it-IT" sz="2100" dirty="0">
                <a:latin typeface="Cambria" pitchFamily="18" charset="0"/>
              </a:rPr>
              <a:t> are time </a:t>
            </a:r>
            <a:r>
              <a:rPr lang="it-IT" sz="2100" dirty="0" err="1">
                <a:latin typeface="Cambria" pitchFamily="18" charset="0"/>
              </a:rPr>
              <a:t>series</a:t>
            </a:r>
            <a:r>
              <a:rPr lang="it-IT" sz="2100" dirty="0">
                <a:latin typeface="Cambria" pitchFamily="18" charset="0"/>
              </a:rPr>
              <a:t> in nature</a:t>
            </a:r>
          </a:p>
          <a:p>
            <a:pPr marL="800100" lvl="1" indent="-342900">
              <a:lnSpc>
                <a:spcPts val="2300"/>
              </a:lnSpc>
              <a:spcBef>
                <a:spcPts val="200"/>
              </a:spcBef>
              <a:spcAft>
                <a:spcPts val="700"/>
              </a:spcAft>
              <a:buClr>
                <a:srgbClr val="FF0000"/>
              </a:buClr>
              <a:buSzPct val="100000"/>
              <a:buFont typeface="Courier New" panose="02070309020205020404" pitchFamily="49" charset="0"/>
              <a:buChar char="o"/>
            </a:pPr>
            <a:endParaRPr lang="it-IT" sz="2100" dirty="0">
              <a:latin typeface="Cambria" pitchFamily="18" charset="0"/>
            </a:endParaRP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endParaRPr lang="it-IT" sz="2100" dirty="0">
              <a:latin typeface="Cambria" pitchFamily="18" charset="0"/>
            </a:endParaRP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endParaRPr lang="it-IT" sz="2100" dirty="0">
              <a:latin typeface="Cambria" pitchFamily="18" charset="0"/>
            </a:endParaRP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endParaRPr lang="it-IT" sz="2100" dirty="0">
              <a:latin typeface="Cambria" pitchFamily="18" charset="0"/>
            </a:endParaRP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it-IT" sz="2100" dirty="0">
                <a:latin typeface="Cambria" pitchFamily="18" charset="0"/>
              </a:rPr>
              <a:t>E.g., </a:t>
            </a:r>
            <a:r>
              <a:rPr lang="en-US" sz="2100" dirty="0">
                <a:latin typeface="Cambria" pitchFamily="18" charset="0"/>
              </a:rPr>
              <a:t>use data from 1990M1 until 1998M12 to estimate the model parameters, and then the observations for 1999 would be forecasted from the estimated parameters</a:t>
            </a:r>
            <a:endParaRPr lang="en-US"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425758"/>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Forecasts can be in- and out-of-sample</a:t>
            </a:r>
          </a:p>
        </p:txBody>
      </p:sp>
      <p:cxnSp>
        <p:nvCxnSpPr>
          <p:cNvPr id="19" name="Straight Connector 16"/>
          <p:cNvCxnSpPr/>
          <p:nvPr/>
        </p:nvCxnSpPr>
        <p:spPr>
          <a:xfrm>
            <a:off x="251520" y="112474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7"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1622644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lum contrast="20000"/>
          </a:blip>
          <a:stretch>
            <a:fillRect/>
          </a:stretch>
        </p:blipFill>
        <p:spPr>
          <a:xfrm>
            <a:off x="3779912" y="3552296"/>
            <a:ext cx="5438001" cy="2973048"/>
          </a:xfrm>
          <a:prstGeom prst="rect">
            <a:avLst/>
          </a:prstGeom>
        </p:spPr>
      </p:pic>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Generalities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6</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182171"/>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A one-step-ahead forecast is a forecast generated for the next observation only, whereas multi-step-ahead forecasts are those generated for 2, 3, . . . , </a:t>
            </a:r>
            <a:r>
              <a:rPr lang="en-US" sz="2300" i="1" dirty="0">
                <a:latin typeface="Cambria" pitchFamily="18" charset="0"/>
              </a:rPr>
              <a:t>H</a:t>
            </a:r>
            <a:r>
              <a:rPr lang="en-US" sz="2300" dirty="0">
                <a:latin typeface="Cambria" pitchFamily="18" charset="0"/>
              </a:rPr>
              <a:t> steps</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When H is large enough, given a sample of T observation, a researcher would then lose T – H observations, because the last H-step ahead forecasts cannot be compared to any data</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A way around the problem is a </a:t>
            </a:r>
            <a:r>
              <a:rPr lang="en-US" sz="2300" dirty="0">
                <a:solidFill>
                  <a:srgbClr val="FF0000"/>
                </a:solidFill>
                <a:effectLst>
                  <a:outerShdw blurRad="38100" dist="38100" dir="2700000" algn="tl">
                    <a:srgbClr val="000000">
                      <a:alpha val="43137"/>
                    </a:srgbClr>
                  </a:outerShdw>
                </a:effectLst>
                <a:latin typeface="Cambria" pitchFamily="18" charset="0"/>
              </a:rPr>
              <a:t>recursive</a:t>
            </a:r>
            <a:r>
              <a:rPr lang="en-US" sz="2300" dirty="0">
                <a:effectLst>
                  <a:outerShdw blurRad="38100" dist="38100" dir="2700000" algn="tl">
                    <a:srgbClr val="000000">
                      <a:alpha val="43137"/>
                    </a:srgbClr>
                  </a:outerShdw>
                </a:effectLst>
                <a:latin typeface="Cambria" pitchFamily="18" charset="0"/>
              </a:rPr>
              <a:t> </a:t>
            </a:r>
            <a:r>
              <a:rPr lang="en-US" sz="2300" dirty="0">
                <a:latin typeface="Cambria" pitchFamily="18" charset="0"/>
              </a:rPr>
              <a:t>implementation</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A recursive </a:t>
            </a:r>
            <a:r>
              <a:rPr lang="en-US" sz="2300" dirty="0">
                <a:solidFill>
                  <a:srgbClr val="FF0000"/>
                </a:solidFill>
                <a:effectLst>
                  <a:outerShdw blurRad="38100" dist="38100" dir="2700000" algn="tl">
                    <a:srgbClr val="000000">
                      <a:alpha val="43137"/>
                    </a:srgbClr>
                  </a:outerShdw>
                </a:effectLst>
                <a:latin typeface="Cambria" pitchFamily="18" charset="0"/>
              </a:rPr>
              <a:t>expanding</a:t>
            </a:r>
            <a:r>
              <a:rPr lang="en-US" sz="2300" dirty="0">
                <a:latin typeface="Cambria" pitchFamily="18" charset="0"/>
              </a:rPr>
              <a:t> </a:t>
            </a:r>
            <a:br>
              <a:rPr lang="en-US" sz="2300" dirty="0">
                <a:latin typeface="Cambria" pitchFamily="18" charset="0"/>
              </a:rPr>
            </a:br>
            <a:r>
              <a:rPr lang="en-US" sz="2300" dirty="0">
                <a:latin typeface="Cambria" pitchFamily="18" charset="0"/>
              </a:rPr>
              <a:t>model is one where the </a:t>
            </a:r>
            <a:br>
              <a:rPr lang="en-US" sz="2300" dirty="0">
                <a:latin typeface="Cambria" pitchFamily="18" charset="0"/>
              </a:rPr>
            </a:br>
            <a:r>
              <a:rPr lang="en-US" sz="2300" dirty="0">
                <a:latin typeface="Cambria" pitchFamily="18" charset="0"/>
              </a:rPr>
              <a:t>initial estimation date is </a:t>
            </a:r>
            <a:br>
              <a:rPr lang="en-US" sz="2300" dirty="0">
                <a:latin typeface="Cambria" pitchFamily="18" charset="0"/>
              </a:rPr>
            </a:br>
            <a:r>
              <a:rPr lang="en-US" sz="2300" dirty="0">
                <a:latin typeface="Cambria" pitchFamily="18" charset="0"/>
              </a:rPr>
              <a:t>fixed, but additional obs.</a:t>
            </a:r>
            <a:br>
              <a:rPr lang="en-US" sz="2300" dirty="0">
                <a:latin typeface="Cambria" pitchFamily="18" charset="0"/>
              </a:rPr>
            </a:br>
            <a:r>
              <a:rPr lang="en-US" sz="2300" dirty="0">
                <a:latin typeface="Cambria" pitchFamily="18" charset="0"/>
              </a:rPr>
              <a:t>are added one at a time </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A </a:t>
            </a:r>
            <a:r>
              <a:rPr lang="en-US" sz="2300" dirty="0">
                <a:solidFill>
                  <a:srgbClr val="FF0000"/>
                </a:solidFill>
                <a:effectLst>
                  <a:outerShdw blurRad="38100" dist="38100" dir="2700000" algn="tl">
                    <a:srgbClr val="000000">
                      <a:alpha val="43137"/>
                    </a:srgbClr>
                  </a:outerShdw>
                </a:effectLst>
                <a:latin typeface="Cambria" pitchFamily="18" charset="0"/>
              </a:rPr>
              <a:t>rolling window</a:t>
            </a:r>
            <a:r>
              <a:rPr lang="en-US" sz="2300" dirty="0">
                <a:latin typeface="Cambria" pitchFamily="18" charset="0"/>
              </a:rPr>
              <a:t> is one </a:t>
            </a:r>
            <a:br>
              <a:rPr lang="en-US" sz="2300" dirty="0">
                <a:latin typeface="Cambria" pitchFamily="18" charset="0"/>
              </a:rPr>
            </a:br>
            <a:r>
              <a:rPr lang="en-US" sz="2300" dirty="0">
                <a:latin typeface="Cambria" pitchFamily="18" charset="0"/>
              </a:rPr>
              <a:t>where the length of the in-</a:t>
            </a:r>
            <a:br>
              <a:rPr lang="en-US" sz="2300" dirty="0">
                <a:latin typeface="Cambria" pitchFamily="18" charset="0"/>
              </a:rPr>
            </a:br>
            <a:r>
              <a:rPr lang="en-US" sz="2300" dirty="0">
                <a:latin typeface="Cambria" pitchFamily="18" charset="0"/>
              </a:rPr>
              <a:t>sample period to estimate</a:t>
            </a:r>
            <a:br>
              <a:rPr lang="en-US" sz="2300" dirty="0">
                <a:latin typeface="Cambria" pitchFamily="18" charset="0"/>
              </a:rPr>
            </a:br>
            <a:r>
              <a:rPr lang="en-US" sz="2300" dirty="0">
                <a:latin typeface="Cambria" pitchFamily="18" charset="0"/>
              </a:rPr>
              <a:t>is fixed</a:t>
            </a: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425758"/>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Forecasts can be one- vs. multi-step ahead, rolling vs. expanding</a:t>
            </a:r>
          </a:p>
        </p:txBody>
      </p:sp>
      <p:cxnSp>
        <p:nvCxnSpPr>
          <p:cNvPr id="19" name="Straight Connector 16"/>
          <p:cNvCxnSpPr/>
          <p:nvPr/>
        </p:nvCxnSpPr>
        <p:spPr>
          <a:xfrm>
            <a:off x="251520" y="112474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7"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2429894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Generalities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7</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182171"/>
            <a:ext cx="8964488" cy="4335061"/>
          </a:xfrm>
          <a:prstGeom prst="rect">
            <a:avLst/>
          </a:prstGeom>
        </p:spPr>
        <p:txBody>
          <a:bodyPr vert="horz" lIns="91440" tIns="45720" rIns="91440" bIns="45720" rtlCol="0">
            <a:noAutofit/>
          </a:bodyPr>
          <a:lstStyle/>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The start date and end date successively increase by one observation</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How do we construct forecasts? There is no specific rule: as we shall see, it depends on loss functions and econometric models how “optimal forecasts” may be obtained</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it-IT" sz="2300" dirty="0" err="1">
                <a:latin typeface="Cambria" pitchFamily="18" charset="0"/>
              </a:rPr>
              <a:t>One</a:t>
            </a:r>
            <a:r>
              <a:rPr lang="it-IT" sz="2300" dirty="0">
                <a:latin typeface="Cambria" pitchFamily="18" charset="0"/>
              </a:rPr>
              <a:t> </a:t>
            </a:r>
            <a:r>
              <a:rPr lang="it-IT" sz="2300" dirty="0" err="1">
                <a:latin typeface="Cambria" pitchFamily="18" charset="0"/>
              </a:rPr>
              <a:t>key</a:t>
            </a:r>
            <a:r>
              <a:rPr lang="it-IT" sz="2300" dirty="0">
                <a:latin typeface="Cambria" pitchFamily="18" charset="0"/>
              </a:rPr>
              <a:t> idea in the </a:t>
            </a:r>
            <a:r>
              <a:rPr lang="it-IT" sz="2300" dirty="0" err="1">
                <a:latin typeface="Cambria" pitchFamily="18" charset="0"/>
              </a:rPr>
              <a:t>literature</a:t>
            </a:r>
            <a:r>
              <a:rPr lang="it-IT" sz="2300" dirty="0">
                <a:latin typeface="Cambria" pitchFamily="18" charset="0"/>
              </a:rPr>
              <a:t>: </a:t>
            </a:r>
            <a:r>
              <a:rPr lang="en-US" sz="2300" dirty="0">
                <a:solidFill>
                  <a:srgbClr val="FF0000"/>
                </a:solidFill>
                <a:effectLst>
                  <a:outerShdw blurRad="38100" dist="38100" dir="2700000" algn="tl">
                    <a:srgbClr val="000000">
                      <a:alpha val="43137"/>
                    </a:srgbClr>
                  </a:outerShdw>
                </a:effectLst>
                <a:latin typeface="Cambria" pitchFamily="18" charset="0"/>
              </a:rPr>
              <a:t>conditional expectations</a:t>
            </a:r>
            <a:r>
              <a:rPr lang="en-US" sz="2300" dirty="0">
                <a:latin typeface="Cambria" pitchFamily="18" charset="0"/>
              </a:rPr>
              <a:t>!</a:t>
            </a:r>
          </a:p>
          <a:p>
            <a:pPr>
              <a:lnSpc>
                <a:spcPts val="2500"/>
              </a:lnSpc>
              <a:spcBef>
                <a:spcPts val="500"/>
              </a:spcBef>
              <a:spcAft>
                <a:spcPts val="300"/>
              </a:spcAft>
              <a:buClr>
                <a:srgbClr val="FF0000"/>
              </a:buClr>
              <a:buSzPct val="100000"/>
            </a:pPr>
            <a:r>
              <a:rPr lang="it-IT" sz="2300" dirty="0">
                <a:latin typeface="Cambria" pitchFamily="18" charset="0"/>
              </a:rPr>
              <a:t>	E[</a:t>
            </a:r>
            <a:r>
              <a:rPr lang="it-IT" sz="2300" i="1" dirty="0" err="1">
                <a:latin typeface="Cambria" pitchFamily="18" charset="0"/>
              </a:rPr>
              <a:t>Y</a:t>
            </a:r>
            <a:r>
              <a:rPr lang="it-IT" sz="2300" baseline="-25000" dirty="0" err="1">
                <a:latin typeface="Cambria" pitchFamily="18" charset="0"/>
              </a:rPr>
              <a:t>t+h</a:t>
            </a:r>
            <a:r>
              <a:rPr lang="it-IT" sz="2300" dirty="0">
                <a:latin typeface="Cambria" pitchFamily="18" charset="0"/>
              </a:rPr>
              <a:t>|</a:t>
            </a:r>
            <a:r>
              <a:rPr lang="it-IT" sz="2300" i="1" dirty="0">
                <a:latin typeface="Cambria" pitchFamily="18" charset="0"/>
                <a:sym typeface="tci1" panose="00000400000000000000" pitchFamily="2" charset="2"/>
              </a:rPr>
              <a:t></a:t>
            </a:r>
            <a:r>
              <a:rPr lang="it-IT" sz="2300" baseline="-25000" dirty="0">
                <a:latin typeface="Cambria" pitchFamily="18" charset="0"/>
              </a:rPr>
              <a:t>t</a:t>
            </a:r>
            <a:r>
              <a:rPr lang="it-IT" sz="2300" dirty="0">
                <a:latin typeface="Cambria" pitchFamily="18" charset="0"/>
              </a:rPr>
              <a:t>]  = E[</a:t>
            </a:r>
            <a:r>
              <a:rPr lang="it-IT" sz="2300" i="1" dirty="0" err="1">
                <a:latin typeface="Cambria" pitchFamily="18" charset="0"/>
              </a:rPr>
              <a:t>Y</a:t>
            </a:r>
            <a:r>
              <a:rPr lang="it-IT" sz="2300" baseline="-25000" dirty="0" err="1">
                <a:latin typeface="Cambria" pitchFamily="18" charset="0"/>
              </a:rPr>
              <a:t>t+h</a:t>
            </a:r>
            <a:r>
              <a:rPr lang="it-IT" sz="2300" dirty="0" err="1">
                <a:latin typeface="Cambria" pitchFamily="18" charset="0"/>
              </a:rPr>
              <a:t>|</a:t>
            </a:r>
            <a:r>
              <a:rPr lang="it-IT" sz="2300" i="1" dirty="0" err="1">
                <a:latin typeface="Cambria" pitchFamily="18" charset="0"/>
              </a:rPr>
              <a:t>I</a:t>
            </a:r>
            <a:r>
              <a:rPr lang="it-IT" sz="2300" baseline="-25000" dirty="0" err="1">
                <a:latin typeface="Cambria" pitchFamily="18" charset="0"/>
              </a:rPr>
              <a:t>t</a:t>
            </a:r>
            <a:r>
              <a:rPr lang="it-IT" sz="2300" dirty="0">
                <a:latin typeface="Cambria" pitchFamily="18" charset="0"/>
              </a:rPr>
              <a:t>] = E</a:t>
            </a:r>
            <a:r>
              <a:rPr lang="it-IT" sz="2300" baseline="-25000" dirty="0">
                <a:latin typeface="Cambria" pitchFamily="18" charset="0"/>
              </a:rPr>
              <a:t>t</a:t>
            </a:r>
            <a:r>
              <a:rPr lang="it-IT" sz="2300" dirty="0">
                <a:latin typeface="Cambria" pitchFamily="18" charset="0"/>
              </a:rPr>
              <a:t>[</a:t>
            </a:r>
            <a:r>
              <a:rPr lang="it-IT" sz="2300" i="1" dirty="0" err="1">
                <a:latin typeface="Cambria" pitchFamily="18" charset="0"/>
              </a:rPr>
              <a:t>Y</a:t>
            </a:r>
            <a:r>
              <a:rPr lang="it-IT" sz="2300" baseline="-25000" dirty="0" err="1">
                <a:latin typeface="Cambria" pitchFamily="18" charset="0"/>
              </a:rPr>
              <a:t>t+h</a:t>
            </a:r>
            <a:r>
              <a:rPr lang="it-IT" sz="2300" dirty="0">
                <a:latin typeface="Cambria" pitchFamily="18" charset="0"/>
              </a:rPr>
              <a:t>] (</a:t>
            </a:r>
            <a:r>
              <a:rPr lang="it-IT" sz="2300" dirty="0" err="1">
                <a:latin typeface="Cambria" pitchFamily="18" charset="0"/>
              </a:rPr>
              <a:t>when</a:t>
            </a:r>
            <a:r>
              <a:rPr lang="it-IT" sz="2300" dirty="0">
                <a:latin typeface="Cambria" pitchFamily="18" charset="0"/>
              </a:rPr>
              <a:t> </a:t>
            </a:r>
            <a:r>
              <a:rPr lang="it-IT" sz="2300" dirty="0" err="1">
                <a:latin typeface="Cambria" pitchFamily="18" charset="0"/>
              </a:rPr>
              <a:t>content</a:t>
            </a:r>
            <a:r>
              <a:rPr lang="it-IT" sz="2300" dirty="0">
                <a:latin typeface="Cambria" pitchFamily="18" charset="0"/>
              </a:rPr>
              <a:t> of </a:t>
            </a:r>
            <a:r>
              <a:rPr lang="it-IT" sz="2300" i="1" dirty="0">
                <a:latin typeface="Cambria" pitchFamily="18" charset="0"/>
                <a:sym typeface="tci1" panose="00000400000000000000" pitchFamily="2" charset="2"/>
              </a:rPr>
              <a:t></a:t>
            </a:r>
            <a:r>
              <a:rPr lang="it-IT" sz="2300" baseline="-25000" dirty="0">
                <a:latin typeface="Cambria" pitchFamily="18" charset="0"/>
              </a:rPr>
              <a:t>t </a:t>
            </a:r>
            <a:r>
              <a:rPr lang="it-IT" sz="2300" i="1" dirty="0">
                <a:latin typeface="Cambria" pitchFamily="18" charset="0"/>
                <a:sym typeface="tci1" panose="00000400000000000000" pitchFamily="2" charset="2"/>
              </a:rPr>
              <a:t>/</a:t>
            </a:r>
            <a:r>
              <a:rPr lang="it-IT" sz="2300" i="1" dirty="0" err="1">
                <a:latin typeface="Cambria" pitchFamily="18" charset="0"/>
              </a:rPr>
              <a:t>I</a:t>
            </a:r>
            <a:r>
              <a:rPr lang="it-IT" sz="2300" baseline="-25000" dirty="0" err="1">
                <a:latin typeface="Cambria" pitchFamily="18" charset="0"/>
              </a:rPr>
              <a:t>t</a:t>
            </a:r>
            <a:r>
              <a:rPr lang="it-IT" sz="2300" dirty="0">
                <a:latin typeface="Cambria" pitchFamily="18" charset="0"/>
              </a:rPr>
              <a:t> </a:t>
            </a:r>
            <a:r>
              <a:rPr lang="it-IT" sz="2300" dirty="0" err="1">
                <a:latin typeface="Cambria" pitchFamily="18" charset="0"/>
              </a:rPr>
              <a:t>is</a:t>
            </a:r>
            <a:r>
              <a:rPr lang="it-IT" sz="2300" dirty="0">
                <a:latin typeface="Cambria" pitchFamily="18" charset="0"/>
              </a:rPr>
              <a:t> </a:t>
            </a:r>
            <a:r>
              <a:rPr lang="it-IT" sz="2300" dirty="0" err="1">
                <a:latin typeface="Cambria" pitchFamily="18" charset="0"/>
              </a:rPr>
              <a:t>clear</a:t>
            </a:r>
            <a:r>
              <a:rPr lang="it-IT" sz="2300" dirty="0">
                <a:latin typeface="Cambria" pitchFamily="18" charset="0"/>
              </a:rPr>
              <a:t>)</a:t>
            </a:r>
            <a:r>
              <a:rPr lang="en-US" sz="2300" dirty="0">
                <a:latin typeface="Cambria" pitchFamily="18" charset="0"/>
              </a:rPr>
              <a:t> </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err="1">
                <a:latin typeface="Cambria" pitchFamily="18" charset="0"/>
              </a:rPr>
              <a:t>Imporant</a:t>
            </a:r>
            <a:r>
              <a:rPr lang="en-US" sz="2100" dirty="0">
                <a:latin typeface="Cambria" pitchFamily="18" charset="0"/>
              </a:rPr>
              <a:t> note: this is true only for specific loss functions!</a:t>
            </a: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it-IT" sz="2300" dirty="0" err="1">
                <a:latin typeface="Cambria" pitchFamily="18" charset="0"/>
              </a:rPr>
              <a:t>Often</a:t>
            </a:r>
            <a:r>
              <a:rPr lang="it-IT" sz="2300" dirty="0">
                <a:latin typeface="Cambria" pitchFamily="18" charset="0"/>
              </a:rPr>
              <a:t> </a:t>
            </a:r>
            <a:r>
              <a:rPr lang="it-IT" sz="2300" dirty="0" err="1">
                <a:latin typeface="Cambria" pitchFamily="18" charset="0"/>
              </a:rPr>
              <a:t>optimal</a:t>
            </a:r>
            <a:r>
              <a:rPr lang="it-IT" sz="2300" dirty="0">
                <a:latin typeface="Cambria" pitchFamily="18" charset="0"/>
              </a:rPr>
              <a:t> </a:t>
            </a:r>
            <a:br>
              <a:rPr lang="it-IT" sz="2300" dirty="0">
                <a:latin typeface="Cambria" pitchFamily="18" charset="0"/>
              </a:rPr>
            </a:br>
            <a:r>
              <a:rPr lang="it-IT" sz="2300" dirty="0" err="1">
                <a:latin typeface="Cambria" pitchFamily="18" charset="0"/>
              </a:rPr>
              <a:t>forecasts</a:t>
            </a:r>
            <a:r>
              <a:rPr lang="it-IT" sz="2300" dirty="0">
                <a:latin typeface="Cambria" pitchFamily="18" charset="0"/>
              </a:rPr>
              <a:t> are </a:t>
            </a:r>
            <a:br>
              <a:rPr lang="it-IT" sz="2300" dirty="0">
                <a:latin typeface="Cambria" pitchFamily="18" charset="0"/>
              </a:rPr>
            </a:br>
            <a:r>
              <a:rPr lang="it-IT" sz="2300" dirty="0" err="1">
                <a:latin typeface="Cambria" pitchFamily="18" charset="0"/>
              </a:rPr>
              <a:t>compared</a:t>
            </a:r>
            <a:r>
              <a:rPr lang="it-IT" sz="2300" dirty="0">
                <a:latin typeface="Cambria" pitchFamily="18" charset="0"/>
              </a:rPr>
              <a:t> to </a:t>
            </a:r>
            <a:br>
              <a:rPr lang="it-IT" sz="2300" dirty="0">
                <a:latin typeface="Cambria" pitchFamily="18" charset="0"/>
              </a:rPr>
            </a:br>
            <a:r>
              <a:rPr lang="it-IT" sz="2300" dirty="0" err="1">
                <a:latin typeface="Cambria" pitchFamily="18" charset="0"/>
              </a:rPr>
              <a:t>benchmarks</a:t>
            </a:r>
            <a:r>
              <a:rPr lang="it-IT" sz="2300" dirty="0">
                <a:latin typeface="Cambria" pitchFamily="18" charset="0"/>
              </a:rPr>
              <a:t>, e.g., </a:t>
            </a:r>
            <a:br>
              <a:rPr lang="it-IT" sz="2300" dirty="0">
                <a:latin typeface="Cambria" pitchFamily="18" charset="0"/>
              </a:rPr>
            </a:br>
            <a:r>
              <a:rPr lang="it-IT" sz="2300" dirty="0">
                <a:latin typeface="Cambria" pitchFamily="18" charset="0"/>
              </a:rPr>
              <a:t>the </a:t>
            </a:r>
            <a:r>
              <a:rPr lang="it-IT" sz="2300" dirty="0">
                <a:solidFill>
                  <a:srgbClr val="FF0000"/>
                </a:solidFill>
                <a:effectLst>
                  <a:outerShdw blurRad="38100" dist="38100" dir="2700000" algn="tl">
                    <a:srgbClr val="000000">
                      <a:alpha val="43137"/>
                    </a:srgbClr>
                  </a:outerShdw>
                </a:effectLst>
                <a:latin typeface="Cambria" pitchFamily="18" charset="0"/>
              </a:rPr>
              <a:t>random </a:t>
            </a:r>
            <a:r>
              <a:rPr lang="it-IT" sz="2300" dirty="0" err="1">
                <a:solidFill>
                  <a:srgbClr val="FF0000"/>
                </a:solidFill>
                <a:effectLst>
                  <a:outerShdw blurRad="38100" dist="38100" dir="2700000" algn="tl">
                    <a:srgbClr val="000000">
                      <a:alpha val="43137"/>
                    </a:srgbClr>
                  </a:outerShdw>
                </a:effectLst>
                <a:latin typeface="Cambria" pitchFamily="18" charset="0"/>
              </a:rPr>
              <a:t>walk</a:t>
            </a:r>
            <a:r>
              <a:rPr lang="it-IT" sz="2300" dirty="0">
                <a:latin typeface="Cambria" pitchFamily="18" charset="0"/>
              </a:rPr>
              <a:t> </a:t>
            </a:r>
            <a:br>
              <a:rPr lang="it-IT" sz="2300" dirty="0">
                <a:latin typeface="Cambria" pitchFamily="18" charset="0"/>
              </a:rPr>
            </a:br>
            <a:r>
              <a:rPr lang="it-IT" sz="2300" dirty="0">
                <a:latin typeface="Cambria" pitchFamily="18" charset="0"/>
              </a:rPr>
              <a:t>and </a:t>
            </a:r>
            <a:r>
              <a:rPr lang="it-IT" sz="2300" dirty="0" err="1">
                <a:latin typeface="Cambria" pitchFamily="18" charset="0"/>
              </a:rPr>
              <a:t>unconcond</a:t>
            </a:r>
            <a:r>
              <a:rPr lang="it-IT" sz="2300" dirty="0">
                <a:latin typeface="Cambria" pitchFamily="18" charset="0"/>
              </a:rPr>
              <a:t>. </a:t>
            </a:r>
            <a:br>
              <a:rPr lang="it-IT" sz="2300" dirty="0">
                <a:latin typeface="Cambria" pitchFamily="18" charset="0"/>
              </a:rPr>
            </a:br>
            <a:r>
              <a:rPr lang="it-IT" sz="2300" dirty="0" err="1">
                <a:latin typeface="Cambria" pitchFamily="18" charset="0"/>
              </a:rPr>
              <a:t>mean</a:t>
            </a:r>
            <a:r>
              <a:rPr lang="it-IT" sz="2300" dirty="0">
                <a:latin typeface="Cambria" pitchFamily="18" charset="0"/>
              </a:rPr>
              <a:t> (</a:t>
            </a:r>
            <a:r>
              <a:rPr lang="it-IT" sz="2300" dirty="0" err="1">
                <a:solidFill>
                  <a:srgbClr val="FF0000"/>
                </a:solidFill>
                <a:effectLst>
                  <a:outerShdw blurRad="38100" dist="38100" dir="2700000" algn="tl">
                    <a:srgbClr val="000000">
                      <a:alpha val="43137"/>
                    </a:srgbClr>
                  </a:outerShdw>
                </a:effectLst>
                <a:latin typeface="Cambria" pitchFamily="18" charset="0"/>
              </a:rPr>
              <a:t>historical</a:t>
            </a:r>
            <a:r>
              <a:rPr lang="it-IT" sz="2300" dirty="0">
                <a:solidFill>
                  <a:srgbClr val="FF0000"/>
                </a:solidFill>
                <a:effectLst>
                  <a:outerShdw blurRad="38100" dist="38100" dir="2700000" algn="tl">
                    <a:srgbClr val="000000">
                      <a:alpha val="43137"/>
                    </a:srgbClr>
                  </a:outerShdw>
                </a:effectLst>
                <a:latin typeface="Cambria" pitchFamily="18" charset="0"/>
              </a:rPr>
              <a:t> </a:t>
            </a:r>
            <a:br>
              <a:rPr lang="it-IT" sz="2300" dirty="0">
                <a:solidFill>
                  <a:srgbClr val="FF0000"/>
                </a:solidFill>
                <a:effectLst>
                  <a:outerShdw blurRad="38100" dist="38100" dir="2700000" algn="tl">
                    <a:srgbClr val="000000">
                      <a:alpha val="43137"/>
                    </a:srgbClr>
                  </a:outerShdw>
                </a:effectLst>
                <a:latin typeface="Cambria" pitchFamily="18" charset="0"/>
              </a:rPr>
            </a:br>
            <a:r>
              <a:rPr lang="it-IT" sz="2300" dirty="0">
                <a:solidFill>
                  <a:srgbClr val="FF0000"/>
                </a:solidFill>
                <a:effectLst>
                  <a:outerShdw blurRad="38100" dist="38100" dir="2700000" algn="tl">
                    <a:srgbClr val="000000">
                      <a:alpha val="43137"/>
                    </a:srgbClr>
                  </a:outerShdw>
                </a:effectLst>
                <a:latin typeface="Cambria" pitchFamily="18" charset="0"/>
              </a:rPr>
              <a:t>sample </a:t>
            </a:r>
            <a:r>
              <a:rPr lang="it-IT" sz="2300" dirty="0" err="1">
                <a:solidFill>
                  <a:srgbClr val="FF0000"/>
                </a:solidFill>
                <a:effectLst>
                  <a:outerShdw blurRad="38100" dist="38100" dir="2700000" algn="tl">
                    <a:srgbClr val="000000">
                      <a:alpha val="43137"/>
                    </a:srgbClr>
                  </a:outerShdw>
                </a:effectLst>
                <a:latin typeface="Cambria" pitchFamily="18" charset="0"/>
              </a:rPr>
              <a:t>average</a:t>
            </a:r>
            <a:r>
              <a:rPr lang="it-IT" sz="2300" dirty="0">
                <a:latin typeface="Cambria" pitchFamily="18" charset="0"/>
              </a:rPr>
              <a:t>)</a:t>
            </a:r>
            <a:endParaRPr lang="en-US"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425758"/>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Optimal forecasts often coincide with conditional expectations</a:t>
            </a:r>
          </a:p>
        </p:txBody>
      </p:sp>
      <p:cxnSp>
        <p:nvCxnSpPr>
          <p:cNvPr id="19" name="Straight Connector 16"/>
          <p:cNvCxnSpPr/>
          <p:nvPr/>
        </p:nvCxnSpPr>
        <p:spPr>
          <a:xfrm>
            <a:off x="251520" y="112474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6" name="Group 4"/>
          <p:cNvGrpSpPr>
            <a:grpSpLocks noChangeAspect="1"/>
          </p:cNvGrpSpPr>
          <p:nvPr/>
        </p:nvGrpSpPr>
        <p:grpSpPr bwMode="auto">
          <a:xfrm>
            <a:off x="2795588" y="3933825"/>
            <a:ext cx="6313487" cy="2441575"/>
            <a:chOff x="1761" y="2478"/>
            <a:chExt cx="3977" cy="1538"/>
          </a:xfrm>
        </p:grpSpPr>
        <p:sp>
          <p:nvSpPr>
            <p:cNvPr id="7" name="AutoShape 3"/>
            <p:cNvSpPr>
              <a:spLocks noChangeAspect="1" noChangeArrowheads="1" noTextEdit="1"/>
            </p:cNvSpPr>
            <p:nvPr/>
          </p:nvSpPr>
          <p:spPr bwMode="auto">
            <a:xfrm>
              <a:off x="1761" y="2478"/>
              <a:ext cx="3977" cy="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1" y="2478"/>
              <a:ext cx="3982" cy="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ounded Rectangle 7"/>
          <p:cNvSpPr/>
          <p:nvPr/>
        </p:nvSpPr>
        <p:spPr>
          <a:xfrm>
            <a:off x="8316416" y="4869160"/>
            <a:ext cx="648072" cy="288032"/>
          </a:xfrm>
          <a:prstGeom prst="roundRect">
            <a:avLst/>
          </a:prstGeom>
          <a:solidFill>
            <a:srgbClr val="CBCBCB"/>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lumMod val="60000"/>
                  <a:lumOff val="40000"/>
                </a:schemeClr>
              </a:solidFill>
            </a:endParaRPr>
          </a:p>
        </p:txBody>
      </p:sp>
      <p:sp>
        <p:nvSpPr>
          <p:cNvPr id="21"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1691202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4"/>
          <p:cNvGrpSpPr>
            <a:grpSpLocks noChangeAspect="1"/>
          </p:cNvGrpSpPr>
          <p:nvPr/>
        </p:nvGrpSpPr>
        <p:grpSpPr bwMode="auto">
          <a:xfrm>
            <a:off x="611882" y="4941168"/>
            <a:ext cx="4248150" cy="877887"/>
            <a:chOff x="385" y="3331"/>
            <a:chExt cx="2676" cy="553"/>
          </a:xfrm>
        </p:grpSpPr>
        <p:sp>
          <p:nvSpPr>
            <p:cNvPr id="10" name="AutoShape 3"/>
            <p:cNvSpPr>
              <a:spLocks noChangeAspect="1" noChangeArrowheads="1" noTextEdit="1"/>
            </p:cNvSpPr>
            <p:nvPr/>
          </p:nvSpPr>
          <p:spPr bwMode="auto">
            <a:xfrm>
              <a:off x="385" y="3331"/>
              <a:ext cx="2676"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3331"/>
              <a:ext cx="2681"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8"/>
          <p:cNvGrpSpPr>
            <a:grpSpLocks noChangeAspect="1"/>
          </p:cNvGrpSpPr>
          <p:nvPr/>
        </p:nvGrpSpPr>
        <p:grpSpPr bwMode="auto">
          <a:xfrm>
            <a:off x="5003800" y="5011018"/>
            <a:ext cx="3898900" cy="790575"/>
            <a:chOff x="3152" y="3375"/>
            <a:chExt cx="2456" cy="498"/>
          </a:xfrm>
        </p:grpSpPr>
        <p:sp>
          <p:nvSpPr>
            <p:cNvPr id="17" name="AutoShape 7"/>
            <p:cNvSpPr>
              <a:spLocks noChangeAspect="1" noChangeArrowheads="1" noTextEdit="1"/>
            </p:cNvSpPr>
            <p:nvPr/>
          </p:nvSpPr>
          <p:spPr bwMode="auto">
            <a:xfrm>
              <a:off x="3152" y="3375"/>
              <a:ext cx="2456"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08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2" y="3375"/>
              <a:ext cx="2461"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Generalities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8</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542211"/>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In practice, forecasts would usually be produced for the whole OOS period and then compared with the actual values</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The differences between them, forecast errors, are then aggregated</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The forecast error for observation </a:t>
            </a:r>
            <a:r>
              <a:rPr lang="en-US" sz="2100" i="1" dirty="0" err="1">
                <a:latin typeface="Cambria" pitchFamily="18" charset="0"/>
              </a:rPr>
              <a:t>i</a:t>
            </a:r>
            <a:r>
              <a:rPr lang="en-US" sz="2100" dirty="0">
                <a:latin typeface="Cambria" pitchFamily="18" charset="0"/>
              </a:rPr>
              <a:t> is defined as the difference between actual value for observation </a:t>
            </a:r>
            <a:r>
              <a:rPr lang="en-US" sz="2100" i="1" dirty="0" err="1">
                <a:latin typeface="Cambria" pitchFamily="18" charset="0"/>
              </a:rPr>
              <a:t>i</a:t>
            </a:r>
            <a:r>
              <a:rPr lang="en-US" sz="2100" dirty="0">
                <a:latin typeface="Cambria" pitchFamily="18" charset="0"/>
              </a:rPr>
              <a:t> and the forecast made for it</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Because the forecast error will be positive (negative) if the forecast was too low (high), it is not possible to simply sum the forecast errors, since the positive and negative errors will cancel out </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Before the forecast errors are aggregated, they are usually squared or the absolute value taken, which renders them all positive</a:t>
            </a:r>
          </a:p>
          <a:p>
            <a:pPr marL="342900" indent="-342900">
              <a:lnSpc>
                <a:spcPts val="2500"/>
              </a:lnSpc>
              <a:spcBef>
                <a:spcPts val="200"/>
              </a:spcBef>
              <a:spcAft>
                <a:spcPts val="300"/>
              </a:spcAft>
              <a:buClr>
                <a:srgbClr val="FF0000"/>
              </a:buClr>
              <a:buSzPct val="100000"/>
              <a:buFont typeface="Wingdings" panose="05000000000000000000" pitchFamily="2" charset="2"/>
              <a:buChar char="§"/>
            </a:pPr>
            <a:endParaRPr lang="en-US" sz="2300" dirty="0">
              <a:latin typeface="Cambria" pitchFamily="18" charset="0"/>
            </a:endParaRPr>
          </a:p>
          <a:p>
            <a:pPr marL="342900" indent="-342900">
              <a:lnSpc>
                <a:spcPts val="2500"/>
              </a:lnSpc>
              <a:spcBef>
                <a:spcPts val="100"/>
              </a:spcBef>
              <a:spcAft>
                <a:spcPts val="300"/>
              </a:spcAft>
              <a:buClr>
                <a:srgbClr val="FF0000"/>
              </a:buClr>
              <a:buSzPct val="100000"/>
              <a:buFont typeface="Wingdings" panose="05000000000000000000"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Little can be gleaned from considering MSE or MAE because they  are unbounded from above</a:t>
            </a: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The </a:t>
            </a:r>
            <a:r>
              <a:rPr lang="en-US" sz="2500" dirty="0">
                <a:solidFill>
                  <a:srgbClr val="FF0000"/>
                </a:solidFill>
                <a:effectLst>
                  <a:outerShdw blurRad="38100" dist="38100" dir="2700000" algn="tl">
                    <a:srgbClr val="000000">
                      <a:alpha val="43137"/>
                    </a:srgbClr>
                  </a:outerShdw>
                </a:effectLst>
                <a:latin typeface="Cambria" pitchFamily="18" charset="0"/>
              </a:rPr>
              <a:t>mean squared forecast error</a:t>
            </a:r>
            <a:r>
              <a:rPr lang="en-US" sz="2500" dirty="0">
                <a:latin typeface="Cambria" pitchFamily="18" charset="0"/>
              </a:rPr>
              <a:t> (MSE) and </a:t>
            </a:r>
            <a:r>
              <a:rPr lang="en-US" sz="2500" dirty="0">
                <a:solidFill>
                  <a:srgbClr val="FF0000"/>
                </a:solidFill>
                <a:effectLst>
                  <a:outerShdw blurRad="38100" dist="38100" dir="2700000" algn="tl">
                    <a:srgbClr val="000000">
                      <a:alpha val="43137"/>
                    </a:srgbClr>
                  </a:outerShdw>
                </a:effectLst>
                <a:latin typeface="Cambria" pitchFamily="18" charset="0"/>
              </a:rPr>
              <a:t>mean absolute error</a:t>
            </a:r>
            <a:r>
              <a:rPr lang="en-US" sz="2500" dirty="0">
                <a:latin typeface="Cambria" pitchFamily="18" charset="0"/>
              </a:rPr>
              <a:t> (MAE) are the two key measures of predictive accuracy</a:t>
            </a:r>
          </a:p>
        </p:txBody>
      </p:sp>
      <p:cxnSp>
        <p:nvCxnSpPr>
          <p:cNvPr id="19" name="Straight Connector 16"/>
          <p:cNvCxnSpPr/>
          <p:nvPr/>
        </p:nvCxnSpPr>
        <p:spPr>
          <a:xfrm>
            <a:off x="251520" y="148478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21"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618865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2441575" y="2060848"/>
            <a:ext cx="4362450" cy="873125"/>
            <a:chOff x="1538" y="1570"/>
            <a:chExt cx="2748" cy="550"/>
          </a:xfrm>
        </p:grpSpPr>
        <p:sp>
          <p:nvSpPr>
            <p:cNvPr id="6" name="AutoShape 3"/>
            <p:cNvSpPr>
              <a:spLocks noChangeAspect="1" noChangeArrowheads="1" noTextEdit="1"/>
            </p:cNvSpPr>
            <p:nvPr/>
          </p:nvSpPr>
          <p:spPr bwMode="auto">
            <a:xfrm>
              <a:off x="1538" y="1570"/>
              <a:ext cx="2748"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 y="1570"/>
              <a:ext cx="2753" cy="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p:cNvPicPr>
            <a:picLocks noChangeAspect="1"/>
          </p:cNvPicPr>
          <p:nvPr/>
        </p:nvPicPr>
        <p:blipFill>
          <a:blip r:embed="rId4"/>
          <a:stretch>
            <a:fillRect/>
          </a:stretch>
        </p:blipFill>
        <p:spPr>
          <a:xfrm>
            <a:off x="5591183" y="3356992"/>
            <a:ext cx="3367963" cy="1886637"/>
          </a:xfrm>
          <a:prstGeom prst="rect">
            <a:avLst/>
          </a:prstGeom>
        </p:spPr>
      </p:pic>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Generalities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9</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124744"/>
            <a:ext cx="8964488" cy="4335061"/>
          </a:xfrm>
          <a:prstGeom prst="rect">
            <a:avLst/>
          </a:prstGeom>
        </p:spPr>
        <p:txBody>
          <a:bodyPr vert="horz" lIns="91440" tIns="45720" rIns="91440" bIns="45720" rtlCol="0">
            <a:noAutofit/>
          </a:bodyPr>
          <a:lstStyle/>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Normally, MSE or MAE from one model would be compared with those of other models for the same data and forecast period</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Mean absolute percentage error (MAPE) is a relative measure:</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anose="05000000000000000000"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Another criterion which is popular is </a:t>
            </a:r>
            <a:r>
              <a:rPr lang="en-US" sz="2300" dirty="0">
                <a:solidFill>
                  <a:srgbClr val="FF0000"/>
                </a:solidFill>
                <a:effectLst>
                  <a:outerShdw blurRad="38100" dist="38100" dir="2700000" algn="tl">
                    <a:srgbClr val="000000">
                      <a:alpha val="43137"/>
                    </a:srgbClr>
                  </a:outerShdw>
                </a:effectLst>
                <a:latin typeface="Cambria" pitchFamily="18" charset="0"/>
              </a:rPr>
              <a:t>Theil’s U-statistic</a:t>
            </a:r>
            <a:r>
              <a:rPr lang="en-US" sz="2300" dirty="0">
                <a:latin typeface="Cambria" pitchFamily="18" charset="0"/>
              </a:rPr>
              <a:t> (1966), where </a:t>
            </a:r>
            <a:r>
              <a:rPr lang="en-US" sz="2300" i="1" dirty="0" err="1">
                <a:latin typeface="Cambria" pitchFamily="18" charset="0"/>
              </a:rPr>
              <a:t>fb</a:t>
            </a:r>
            <a:r>
              <a:rPr lang="en-US" sz="2300" baseline="-25000" dirty="0" err="1">
                <a:latin typeface="Cambria" pitchFamily="18" charset="0"/>
              </a:rPr>
              <a:t>t,s</a:t>
            </a:r>
            <a:r>
              <a:rPr lang="en-US" sz="2300" dirty="0">
                <a:latin typeface="Cambria" pitchFamily="18" charset="0"/>
              </a:rPr>
              <a:t> is the forecast obtained from</a:t>
            </a:r>
            <a:br>
              <a:rPr lang="en-US" sz="2300" dirty="0">
                <a:latin typeface="Cambria" pitchFamily="18" charset="0"/>
              </a:rPr>
            </a:br>
            <a:r>
              <a:rPr lang="en-US" sz="2300" dirty="0">
                <a:latin typeface="Cambria" pitchFamily="18" charset="0"/>
              </a:rPr>
              <a:t>a benchmark model (e.g., a simple </a:t>
            </a:r>
            <a:br>
              <a:rPr lang="en-US" sz="2300" dirty="0">
                <a:latin typeface="Cambria" pitchFamily="18" charset="0"/>
              </a:rPr>
            </a:br>
            <a:r>
              <a:rPr lang="en-US" sz="2300" dirty="0">
                <a:latin typeface="Cambria" pitchFamily="18" charset="0"/>
              </a:rPr>
              <a:t>model such as a naive or random walk)</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A U-statistic of one implies that the </a:t>
            </a:r>
            <a:br>
              <a:rPr lang="en-US" sz="2300" dirty="0">
                <a:latin typeface="Cambria" pitchFamily="18" charset="0"/>
              </a:rPr>
            </a:br>
            <a:r>
              <a:rPr lang="en-US" sz="2300" dirty="0">
                <a:latin typeface="Cambria" pitchFamily="18" charset="0"/>
              </a:rPr>
              <a:t>model under consideration and the </a:t>
            </a:r>
            <a:br>
              <a:rPr lang="en-US" sz="2300" dirty="0">
                <a:latin typeface="Cambria" pitchFamily="18" charset="0"/>
              </a:rPr>
            </a:br>
            <a:r>
              <a:rPr lang="en-US" sz="2300" dirty="0">
                <a:latin typeface="Cambria" pitchFamily="18" charset="0"/>
              </a:rPr>
              <a:t>benchmark model are equally (in)accurate</a:t>
            </a:r>
          </a:p>
          <a:p>
            <a:pPr marL="342900" indent="-342900">
              <a:lnSpc>
                <a:spcPts val="2500"/>
              </a:lnSpc>
              <a:spcBef>
                <a:spcPts val="200"/>
              </a:spcBef>
              <a:spcAft>
                <a:spcPts val="300"/>
              </a:spcAft>
              <a:buClr>
                <a:srgbClr val="FF0000"/>
              </a:buClr>
              <a:buSzPct val="100000"/>
              <a:buFont typeface="Wingdings" panose="05000000000000000000" pitchFamily="2" charset="2"/>
              <a:buChar char="§"/>
            </a:pPr>
            <a:r>
              <a:rPr lang="en-US" sz="2300" dirty="0">
                <a:latin typeface="Cambria" pitchFamily="18" charset="0"/>
              </a:rPr>
              <a:t>A value of less than one implies that the model is superior to the benchmark, and vice versa for U &gt; 1</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However, if </a:t>
            </a:r>
            <a:r>
              <a:rPr lang="en-US" sz="2300" i="1" dirty="0" err="1">
                <a:latin typeface="Cambria" pitchFamily="18" charset="0"/>
              </a:rPr>
              <a:t>fb</a:t>
            </a:r>
            <a:r>
              <a:rPr lang="en-US" sz="2300" baseline="-25000" dirty="0" err="1">
                <a:latin typeface="Cambria" pitchFamily="18" charset="0"/>
              </a:rPr>
              <a:t>t,s</a:t>
            </a:r>
            <a:r>
              <a:rPr lang="en-US" sz="2300" dirty="0">
                <a:latin typeface="Cambria" pitchFamily="18" charset="0"/>
              </a:rPr>
              <a:t> is the same as </a:t>
            </a:r>
            <a:r>
              <a:rPr lang="en-US" sz="2300" dirty="0" err="1">
                <a:latin typeface="Cambria" pitchFamily="18" charset="0"/>
              </a:rPr>
              <a:t>y</a:t>
            </a:r>
            <a:r>
              <a:rPr lang="en-US" sz="2300" baseline="-25000" dirty="0" err="1">
                <a:latin typeface="Cambria" pitchFamily="18" charset="0"/>
              </a:rPr>
              <a:t>t+s</a:t>
            </a:r>
            <a:r>
              <a:rPr lang="en-US" sz="2300" dirty="0">
                <a:latin typeface="Cambria" pitchFamily="18" charset="0"/>
              </a:rPr>
              <a:t> , U will be infinite</a:t>
            </a: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425758"/>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Theil’s U-statistic assess relative predictive accuracy </a:t>
            </a:r>
          </a:p>
        </p:txBody>
      </p:sp>
      <p:cxnSp>
        <p:nvCxnSpPr>
          <p:cNvPr id="19" name="Straight Connector 16"/>
          <p:cNvCxnSpPr/>
          <p:nvPr/>
        </p:nvCxnSpPr>
        <p:spPr>
          <a:xfrm>
            <a:off x="251520" y="112474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21"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154494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Statistical vs. Economic Loss Functions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10</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470203"/>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Many econometric forecasting studies evaluate the models’ success using </a:t>
            </a:r>
            <a:r>
              <a:rPr lang="en-US" sz="2300" dirty="0">
                <a:solidFill>
                  <a:srgbClr val="FF0000"/>
                </a:solidFill>
                <a:effectLst>
                  <a:outerShdw blurRad="38100" dist="38100" dir="2700000" algn="tl">
                    <a:srgbClr val="000000">
                      <a:alpha val="43137"/>
                    </a:srgbClr>
                  </a:outerShdw>
                </a:effectLst>
                <a:latin typeface="Cambria" pitchFamily="18" charset="0"/>
              </a:rPr>
              <a:t>statistical loss functions</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It is not necessarily the case that models classed as accurate because they have small MSFE are useful in practical situations</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We have many examples that the accuracy of forecasts according to traditional statistical criteria may give little guide to the potential profitability of those forecasts in a market trading strategy</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Models that perform poorly on statistical grounds may still yield a profit if used for trading, and vice versa</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Models that can accurately </a:t>
            </a:r>
            <a:r>
              <a:rPr lang="en-US" sz="2300" dirty="0">
                <a:solidFill>
                  <a:srgbClr val="FF0000"/>
                </a:solidFill>
                <a:effectLst>
                  <a:outerShdw blurRad="38100" dist="38100" dir="2700000" algn="tl">
                    <a:srgbClr val="000000">
                      <a:alpha val="43137"/>
                    </a:srgbClr>
                  </a:outerShdw>
                </a:effectLst>
                <a:latin typeface="Cambria" pitchFamily="18" charset="0"/>
              </a:rPr>
              <a:t>forecast the sign</a:t>
            </a:r>
            <a:r>
              <a:rPr lang="en-US" sz="2300" dirty="0">
                <a:latin typeface="Cambria" pitchFamily="18" charset="0"/>
              </a:rPr>
              <a:t>, or can predict turning points have been found to be more profitable, i.e., to perform best in terms of </a:t>
            </a:r>
            <a:r>
              <a:rPr lang="en-US" sz="2300" dirty="0">
                <a:solidFill>
                  <a:srgbClr val="FF0000"/>
                </a:solidFill>
                <a:effectLst>
                  <a:outerShdw blurRad="38100" dist="38100" dir="2700000" algn="tl">
                    <a:srgbClr val="000000">
                      <a:alpha val="43137"/>
                    </a:srgbClr>
                  </a:outerShdw>
                </a:effectLst>
                <a:latin typeface="Cambria" pitchFamily="18" charset="0"/>
              </a:rPr>
              <a:t>economic loss functions</a:t>
            </a:r>
            <a:r>
              <a:rPr lang="en-US" sz="2300" dirty="0">
                <a:latin typeface="Cambria" pitchFamily="18" charset="0"/>
              </a:rPr>
              <a:t> (Leitch and Tanner, 1991, AER)</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Two possible indicators of the ability of a model to predict direction changes irrespective of their magnitude are those suggested by </a:t>
            </a:r>
            <a:r>
              <a:rPr lang="en-US" sz="2100" dirty="0" err="1">
                <a:latin typeface="Cambria" pitchFamily="18" charset="0"/>
              </a:rPr>
              <a:t>Pesaran</a:t>
            </a:r>
            <a:r>
              <a:rPr lang="en-US" sz="2100" dirty="0">
                <a:latin typeface="Cambria" pitchFamily="18" charset="0"/>
              </a:rPr>
              <a:t> and Timmerman (1992, JBE</a:t>
            </a:r>
            <a:r>
              <a:rPr lang="en-US" sz="2000" dirty="0">
                <a:latin typeface="Cambria" pitchFamily="18" charset="0"/>
              </a:rPr>
              <a:t>S</a:t>
            </a:r>
            <a:r>
              <a:rPr lang="en-US" sz="2100" dirty="0">
                <a:latin typeface="Cambria" pitchFamily="18" charset="0"/>
              </a:rPr>
              <a:t>) and by </a:t>
            </a:r>
            <a:r>
              <a:rPr lang="en-US" sz="2100" dirty="0" err="1">
                <a:latin typeface="Cambria" pitchFamily="18" charset="0"/>
              </a:rPr>
              <a:t>Refenes</a:t>
            </a:r>
            <a:r>
              <a:rPr lang="en-US" sz="2100" dirty="0">
                <a:latin typeface="Cambria" pitchFamily="18" charset="0"/>
              </a:rPr>
              <a:t> (1995, </a:t>
            </a:r>
            <a:r>
              <a:rPr lang="en-US" sz="2100" dirty="0" err="1">
                <a:latin typeface="Cambria" pitchFamily="18" charset="0"/>
              </a:rPr>
              <a:t>JFor</a:t>
            </a:r>
            <a:r>
              <a:rPr lang="en-US" sz="2100" dirty="0">
                <a:latin typeface="Cambria" pitchFamily="18" charset="0"/>
              </a:rPr>
              <a:t>)</a:t>
            </a:r>
            <a:endParaRPr lang="en-US"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Often statistical measures of predictive accuracy poorly correlate with economic measures, such as trading profits</a:t>
            </a:r>
          </a:p>
        </p:txBody>
      </p:sp>
      <p:cxnSp>
        <p:nvCxnSpPr>
          <p:cNvPr id="19" name="Straight Connector 16"/>
          <p:cNvCxnSpPr/>
          <p:nvPr/>
        </p:nvCxnSpPr>
        <p:spPr>
          <a:xfrm>
            <a:off x="251520" y="148478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21"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2293043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a:grpSpLocks noChangeAspect="1"/>
          </p:cNvGrpSpPr>
          <p:nvPr/>
        </p:nvGrpSpPr>
        <p:grpSpPr bwMode="auto">
          <a:xfrm>
            <a:off x="5424488" y="1870043"/>
            <a:ext cx="3684587" cy="809625"/>
            <a:chOff x="3417" y="1207"/>
            <a:chExt cx="2321" cy="510"/>
          </a:xfrm>
        </p:grpSpPr>
        <p:sp>
          <p:nvSpPr>
            <p:cNvPr id="9" name="AutoShape 7"/>
            <p:cNvSpPr>
              <a:spLocks noChangeAspect="1" noChangeArrowheads="1" noTextEdit="1"/>
            </p:cNvSpPr>
            <p:nvPr/>
          </p:nvSpPr>
          <p:spPr bwMode="auto">
            <a:xfrm>
              <a:off x="3417" y="1207"/>
              <a:ext cx="2321"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2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 y="1207"/>
              <a:ext cx="2326"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4"/>
          <p:cNvGrpSpPr>
            <a:grpSpLocks noChangeAspect="1"/>
          </p:cNvGrpSpPr>
          <p:nvPr/>
        </p:nvGrpSpPr>
        <p:grpSpPr bwMode="auto">
          <a:xfrm>
            <a:off x="107504" y="1772816"/>
            <a:ext cx="5401568" cy="856052"/>
            <a:chOff x="249" y="1117"/>
            <a:chExt cx="3584" cy="568"/>
          </a:xfrm>
        </p:grpSpPr>
        <p:sp>
          <p:nvSpPr>
            <p:cNvPr id="6" name="AutoShape 3"/>
            <p:cNvSpPr>
              <a:spLocks noChangeAspect="1" noChangeArrowheads="1" noTextEdit="1"/>
            </p:cNvSpPr>
            <p:nvPr/>
          </p:nvSpPr>
          <p:spPr bwMode="auto">
            <a:xfrm>
              <a:off x="249" y="1117"/>
              <a:ext cx="3584" cy="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 y="1117"/>
              <a:ext cx="3589"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16"/>
          <p:cNvGrpSpPr>
            <a:grpSpLocks noChangeAspect="1"/>
          </p:cNvGrpSpPr>
          <p:nvPr/>
        </p:nvGrpSpPr>
        <p:grpSpPr bwMode="auto">
          <a:xfrm>
            <a:off x="1835696" y="3372117"/>
            <a:ext cx="4968552" cy="730893"/>
            <a:chOff x="1247" y="2205"/>
            <a:chExt cx="3263" cy="480"/>
          </a:xfrm>
        </p:grpSpPr>
        <p:sp>
          <p:nvSpPr>
            <p:cNvPr id="23" name="AutoShape 15"/>
            <p:cNvSpPr>
              <a:spLocks noChangeAspect="1" noChangeArrowheads="1" noTextEdit="1"/>
            </p:cNvSpPr>
            <p:nvPr/>
          </p:nvSpPr>
          <p:spPr bwMode="auto">
            <a:xfrm>
              <a:off x="1247" y="2205"/>
              <a:ext cx="3263"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37"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7" y="2205"/>
              <a:ext cx="3268"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Economic Loss Functions</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11</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470203"/>
            <a:ext cx="8964488" cy="4335061"/>
          </a:xfrm>
          <a:prstGeom prst="rect">
            <a:avLst/>
          </a:prstGeom>
        </p:spPr>
        <p:txBody>
          <a:bodyPr vert="horz" lIns="91440" tIns="45720" rIns="91440" bIns="45720" rtlCol="0">
            <a:noAutofit/>
          </a:bodyPr>
          <a:lstStyle/>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The relevant formulae are, respectively:</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endParaRPr lang="it-IT" sz="2300" dirty="0">
              <a:latin typeface="Cambria" pitchFamily="18" charset="0"/>
            </a:endParaRP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endParaRPr lang="it-IT" sz="2300" dirty="0">
              <a:latin typeface="Cambria" pitchFamily="18" charset="0"/>
            </a:endParaRP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anose="05000000000000000000"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anose="05000000000000000000" pitchFamily="2" charset="2"/>
              <a:buChar char="§"/>
            </a:pPr>
            <a:endParaRPr lang="en-US" sz="2300" dirty="0">
              <a:latin typeface="Cambria" pitchFamily="18" charset="0"/>
            </a:endParaRPr>
          </a:p>
          <a:p>
            <a:pPr marL="342900" indent="-342900">
              <a:lnSpc>
                <a:spcPts val="2500"/>
              </a:lnSpc>
              <a:spcBef>
                <a:spcPts val="300"/>
              </a:spcBef>
              <a:buClr>
                <a:srgbClr val="FF0000"/>
              </a:buClr>
              <a:buSzPct val="100000"/>
              <a:buFont typeface="Wingdings" panose="05000000000000000000" pitchFamily="2" charset="2"/>
              <a:buChar char="§"/>
            </a:pPr>
            <a:endParaRPr lang="en-US" sz="2300" dirty="0">
              <a:latin typeface="Cambria" pitchFamily="18" charset="0"/>
            </a:endParaRPr>
          </a:p>
          <a:p>
            <a:pPr marL="800100" lvl="1" indent="-342900">
              <a:lnSpc>
                <a:spcPts val="2500"/>
              </a:lnSpc>
              <a:spcBef>
                <a:spcPts val="500"/>
              </a:spcBef>
              <a:spcAft>
                <a:spcPts val="300"/>
              </a:spcAft>
              <a:buClr>
                <a:srgbClr val="FF0000"/>
              </a:buClr>
              <a:buSzPct val="100000"/>
              <a:buFont typeface="Courier New" panose="02070309020205020404" pitchFamily="49" charset="0"/>
              <a:buChar char="o"/>
            </a:pPr>
            <a:r>
              <a:rPr lang="en-US" sz="2100" dirty="0">
                <a:latin typeface="Cambria" pitchFamily="18" charset="0"/>
              </a:rPr>
              <a:t>In each case, the criteria give the proportion of correctly predicted signs and directional changes for some lead time </a:t>
            </a:r>
            <a:r>
              <a:rPr lang="en-US" sz="2100" i="1" dirty="0">
                <a:latin typeface="Cambria" pitchFamily="18" charset="0"/>
              </a:rPr>
              <a:t>s</a:t>
            </a:r>
            <a:r>
              <a:rPr lang="en-US" sz="2100" dirty="0">
                <a:latin typeface="Cambria" pitchFamily="18" charset="0"/>
              </a:rPr>
              <a:t>, respectively</a:t>
            </a:r>
          </a:p>
          <a:p>
            <a:pPr marL="800100" lvl="1" indent="-342900">
              <a:lnSpc>
                <a:spcPts val="2500"/>
              </a:lnSpc>
              <a:spcBef>
                <a:spcPts val="100"/>
              </a:spcBef>
              <a:spcAft>
                <a:spcPts val="100"/>
              </a:spcAft>
              <a:buClr>
                <a:srgbClr val="FF0000"/>
              </a:buClr>
              <a:buSzPct val="100000"/>
              <a:buFont typeface="Courier New" panose="02070309020205020404" pitchFamily="49" charset="0"/>
              <a:buChar char="o"/>
            </a:pPr>
            <a:r>
              <a:rPr lang="en-US" sz="2100" dirty="0">
                <a:latin typeface="Cambria" pitchFamily="18" charset="0"/>
              </a:rPr>
              <a:t>There exist forecasters who may be operating independently so that forecasts are produced and there are several potential users</a:t>
            </a:r>
          </a:p>
          <a:p>
            <a:pPr marL="342900" indent="-342900">
              <a:lnSpc>
                <a:spcPts val="2500"/>
              </a:lnSpc>
              <a:spcBef>
                <a:spcPts val="500"/>
              </a:spcBef>
              <a:spcAft>
                <a:spcPts val="300"/>
              </a:spcAft>
              <a:buClr>
                <a:srgbClr val="FF0000"/>
              </a:buClr>
              <a:buSzPct val="100000"/>
              <a:buFont typeface="Wingdings" panose="05000000000000000000" pitchFamily="2" charset="2"/>
              <a:buChar char="§"/>
            </a:pPr>
            <a:r>
              <a:rPr lang="en-US" sz="2300" dirty="0">
                <a:latin typeface="Cambria" pitchFamily="18" charset="0"/>
              </a:rPr>
              <a:t>A decision maker will typically have a payoff or utility function U(</a:t>
            </a:r>
            <a:r>
              <a:rPr lang="en-US" sz="2300" i="1" dirty="0">
                <a:latin typeface="Cambria" pitchFamily="18" charset="0"/>
              </a:rPr>
              <a:t>x</a:t>
            </a:r>
            <a:r>
              <a:rPr lang="en-US" sz="2300" dirty="0">
                <a:latin typeface="Cambria" pitchFamily="18" charset="0"/>
              </a:rPr>
              <a:t>, α), which depends upon some uncertain variable or vector </a:t>
            </a:r>
            <a:r>
              <a:rPr lang="en-US" sz="2300" i="1" dirty="0">
                <a:latin typeface="Cambria" pitchFamily="18" charset="0"/>
              </a:rPr>
              <a:t>x</a:t>
            </a:r>
            <a:r>
              <a:rPr lang="en-US" sz="2300" dirty="0">
                <a:latin typeface="Cambria" pitchFamily="18" charset="0"/>
              </a:rPr>
              <a:t> which will be realized and observed at a future time T</a:t>
            </a: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The mean percentage proportions of sign predictions is a measure that often associates with economic measures</a:t>
            </a:r>
          </a:p>
        </p:txBody>
      </p:sp>
      <p:cxnSp>
        <p:nvCxnSpPr>
          <p:cNvPr id="19" name="Straight Connector 16"/>
          <p:cNvCxnSpPr/>
          <p:nvPr/>
        </p:nvCxnSpPr>
        <p:spPr>
          <a:xfrm>
            <a:off x="251520" y="141277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21" name="Segnaposto piè di pagina 5"/>
          <p:cNvSpPr>
            <a:spLocks noGrp="1"/>
          </p:cNvSpPr>
          <p:nvPr>
            <p:ph type="ftr" sz="quarter" idx="11"/>
          </p:nvPr>
        </p:nvSpPr>
        <p:spPr>
          <a:xfrm>
            <a:off x="251520" y="6520259"/>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grpSp>
        <p:nvGrpSpPr>
          <p:cNvPr id="17" name="Group 12"/>
          <p:cNvGrpSpPr>
            <a:grpSpLocks noChangeAspect="1"/>
          </p:cNvGrpSpPr>
          <p:nvPr/>
        </p:nvGrpSpPr>
        <p:grpSpPr bwMode="auto">
          <a:xfrm>
            <a:off x="1116013" y="2662205"/>
            <a:ext cx="6911975" cy="836613"/>
            <a:chOff x="703" y="1706"/>
            <a:chExt cx="4354" cy="527"/>
          </a:xfrm>
        </p:grpSpPr>
        <p:sp>
          <p:nvSpPr>
            <p:cNvPr id="20" name="AutoShape 11"/>
            <p:cNvSpPr>
              <a:spLocks noChangeAspect="1" noChangeArrowheads="1" noTextEdit="1"/>
            </p:cNvSpPr>
            <p:nvPr/>
          </p:nvSpPr>
          <p:spPr bwMode="auto">
            <a:xfrm>
              <a:off x="703" y="1706"/>
              <a:ext cx="4354"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33"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 y="1706"/>
              <a:ext cx="4359" cy="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11121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Economic Loss Functions: The Set-Up</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12</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692696"/>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The variable or vector α is a decision variable which must be chosen out of a set A at some earlier time t &lt; T</a:t>
            </a:r>
          </a:p>
          <a:p>
            <a:pPr marL="800100" lvl="1" indent="-342900">
              <a:lnSpc>
                <a:spcPts val="2300"/>
              </a:lnSpc>
              <a:spcBef>
                <a:spcPts val="200"/>
              </a:spcBef>
              <a:spcAft>
                <a:spcPts val="200"/>
              </a:spcAft>
              <a:buClr>
                <a:srgbClr val="FF0000"/>
              </a:buClr>
              <a:buSzPct val="100000"/>
              <a:buFont typeface="Wingdings" pitchFamily="2" charset="2"/>
              <a:buChar char="§"/>
            </a:pPr>
            <a:r>
              <a:rPr lang="en-US" sz="2100" dirty="0">
                <a:latin typeface="Cambria" pitchFamily="18" charset="0"/>
              </a:rPr>
              <a:t>For instance, </a:t>
            </a:r>
            <a:r>
              <a:rPr lang="en-US" sz="2100" i="1" dirty="0">
                <a:latin typeface="Cambria" pitchFamily="18" charset="0"/>
              </a:rPr>
              <a:t>x</a:t>
            </a:r>
            <a:r>
              <a:rPr lang="en-US" sz="2100" dirty="0">
                <a:latin typeface="Cambria" pitchFamily="18" charset="0"/>
              </a:rPr>
              <a:t> </a:t>
            </a:r>
            <a:r>
              <a:rPr lang="en-US" sz="2100" dirty="0">
                <a:latin typeface="Cambria" pitchFamily="18" charset="0"/>
                <a:sym typeface="tci2" panose="00000400000000000000" pitchFamily="2" charset="2"/>
              </a:rPr>
              <a:t> </a:t>
            </a:r>
            <a:r>
              <a:rPr lang="en-US" sz="2100" i="1" dirty="0">
                <a:latin typeface="Cambria" pitchFamily="18" charset="0"/>
                <a:sym typeface="tci2" panose="00000400000000000000" pitchFamily="2" charset="2"/>
              </a:rPr>
              <a:t>X</a:t>
            </a:r>
            <a:r>
              <a:rPr lang="en-US" sz="2100" dirty="0">
                <a:latin typeface="Cambria" pitchFamily="18" charset="0"/>
              </a:rPr>
              <a:t> ⊂ R</a:t>
            </a:r>
            <a:r>
              <a:rPr lang="en-US" sz="2100" baseline="30000" dirty="0">
                <a:latin typeface="Cambria" pitchFamily="18" charset="0"/>
              </a:rPr>
              <a:t>1</a:t>
            </a:r>
            <a:r>
              <a:rPr lang="en-US" sz="2100" dirty="0">
                <a:latin typeface="Cambria" pitchFamily="18" charset="0"/>
              </a:rPr>
              <a:t> and α </a:t>
            </a:r>
            <a:r>
              <a:rPr lang="en-US" sz="2100" dirty="0">
                <a:latin typeface="Cambria" pitchFamily="18" charset="0"/>
                <a:sym typeface="tci2" panose="00000400000000000000" pitchFamily="2" charset="2"/>
              </a:rPr>
              <a:t> </a:t>
            </a:r>
            <a:r>
              <a:rPr lang="en-US" sz="2100" i="1" dirty="0">
                <a:latin typeface="Cambria" pitchFamily="18" charset="0"/>
                <a:sym typeface="tci2" panose="00000400000000000000" pitchFamily="2" charset="2"/>
              </a:rPr>
              <a:t>A</a:t>
            </a:r>
            <a:r>
              <a:rPr lang="en-US" sz="2100" dirty="0">
                <a:latin typeface="Cambria" pitchFamily="18" charset="0"/>
              </a:rPr>
              <a:t> ⊂ R</a:t>
            </a:r>
            <a:r>
              <a:rPr lang="en-US" sz="2100" baseline="30000" dirty="0">
                <a:latin typeface="Cambria" pitchFamily="18" charset="0"/>
              </a:rPr>
              <a:t>1</a:t>
            </a:r>
            <a:r>
              <a:rPr lang="en-US" sz="2100" dirty="0">
                <a:latin typeface="Cambria" pitchFamily="18" charset="0"/>
              </a:rPr>
              <a:t> after the forecast is learned, but before </a:t>
            </a:r>
            <a:r>
              <a:rPr lang="en-US" sz="2100" i="1" dirty="0">
                <a:latin typeface="Cambria" pitchFamily="18" charset="0"/>
              </a:rPr>
              <a:t>x</a:t>
            </a:r>
            <a:r>
              <a:rPr lang="en-US" sz="2100" dirty="0">
                <a:latin typeface="Cambria" pitchFamily="18" charset="0"/>
              </a:rPr>
              <a:t> is realized</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The decision maker can base her choice of α upon a current scalar forecast (a “point forecast”) </a:t>
            </a:r>
            <a:r>
              <a:rPr lang="en-US" sz="2300" i="1" dirty="0" err="1">
                <a:latin typeface="Cambria" pitchFamily="18" charset="0"/>
              </a:rPr>
              <a:t>x</a:t>
            </a:r>
            <a:r>
              <a:rPr lang="en-US" sz="2300" baseline="-25000" dirty="0" err="1">
                <a:latin typeface="Cambria" pitchFamily="18" charset="0"/>
              </a:rPr>
              <a:t>F</a:t>
            </a:r>
            <a:r>
              <a:rPr lang="en-US" sz="2300" dirty="0">
                <a:latin typeface="Cambria" pitchFamily="18" charset="0"/>
              </a:rPr>
              <a:t> of the variable </a:t>
            </a:r>
            <a:r>
              <a:rPr lang="en-US" sz="2300" i="1" dirty="0">
                <a:latin typeface="Cambria" pitchFamily="18" charset="0"/>
              </a:rPr>
              <a:t>x</a:t>
            </a:r>
            <a:r>
              <a:rPr lang="en-US" sz="2300" dirty="0">
                <a:latin typeface="Cambria" pitchFamily="18" charset="0"/>
              </a:rPr>
              <a:t>, and make the choice </a:t>
            </a:r>
            <a:r>
              <a:rPr lang="en-US" sz="2300" dirty="0">
                <a:solidFill>
                  <a:srgbClr val="FF0000"/>
                </a:solidFill>
                <a:effectLst>
                  <a:outerShdw blurRad="38100" dist="38100" dir="2700000" algn="tl">
                    <a:srgbClr val="000000">
                      <a:alpha val="43137"/>
                    </a:srgbClr>
                  </a:outerShdw>
                </a:effectLst>
                <a:latin typeface="Cambria" pitchFamily="18" charset="0"/>
              </a:rPr>
              <a:t>α(</a:t>
            </a:r>
            <a:r>
              <a:rPr lang="en-US" sz="2300" dirty="0" err="1">
                <a:solidFill>
                  <a:srgbClr val="FF0000"/>
                </a:solidFill>
                <a:effectLst>
                  <a:outerShdw blurRad="38100" dist="38100" dir="2700000" algn="tl">
                    <a:srgbClr val="000000">
                      <a:alpha val="43137"/>
                    </a:srgbClr>
                  </a:outerShdw>
                </a:effectLst>
                <a:latin typeface="Cambria" pitchFamily="18" charset="0"/>
              </a:rPr>
              <a:t>x</a:t>
            </a:r>
            <a:r>
              <a:rPr lang="en-US" sz="2300" baseline="-25000" dirty="0" err="1">
                <a:solidFill>
                  <a:srgbClr val="FF0000"/>
                </a:solidFill>
                <a:effectLst>
                  <a:outerShdw blurRad="38100" dist="38100" dir="2700000" algn="tl">
                    <a:srgbClr val="000000">
                      <a:alpha val="43137"/>
                    </a:srgbClr>
                  </a:outerShdw>
                </a:effectLst>
                <a:latin typeface="Cambria" pitchFamily="18" charset="0"/>
              </a:rPr>
              <a:t>F</a:t>
            </a:r>
            <a:r>
              <a:rPr lang="en-US" sz="2300" dirty="0">
                <a:solidFill>
                  <a:srgbClr val="FF0000"/>
                </a:solidFill>
                <a:effectLst>
                  <a:outerShdw blurRad="38100" dist="38100" dir="2700000" algn="tl">
                    <a:srgbClr val="000000">
                      <a:alpha val="43137"/>
                    </a:srgbClr>
                  </a:outerShdw>
                </a:effectLst>
                <a:latin typeface="Cambria" pitchFamily="18" charset="0"/>
              </a:rPr>
              <a:t> ) ≡ </a:t>
            </a:r>
            <a:r>
              <a:rPr lang="en-US" sz="2300" dirty="0" err="1">
                <a:solidFill>
                  <a:srgbClr val="FF0000"/>
                </a:solidFill>
                <a:effectLst>
                  <a:outerShdw blurRad="38100" dist="38100" dir="2700000" algn="tl">
                    <a:srgbClr val="000000">
                      <a:alpha val="43137"/>
                    </a:srgbClr>
                  </a:outerShdw>
                </a:effectLst>
                <a:latin typeface="Cambria" pitchFamily="18" charset="0"/>
              </a:rPr>
              <a:t>argmax</a:t>
            </a:r>
            <a:r>
              <a:rPr lang="en-US" sz="2300" baseline="-25000" dirty="0">
                <a:solidFill>
                  <a:srgbClr val="FF0000"/>
                </a:solidFill>
                <a:effectLst>
                  <a:outerShdw blurRad="38100" dist="38100" dir="2700000" algn="tl">
                    <a:srgbClr val="000000">
                      <a:alpha val="43137"/>
                    </a:srgbClr>
                  </a:outerShdw>
                </a:effectLst>
                <a:latin typeface="Cambria" pitchFamily="18" charset="0"/>
              </a:rPr>
              <a:t>α∈A</a:t>
            </a:r>
            <a:r>
              <a:rPr lang="en-US" sz="2300" dirty="0">
                <a:solidFill>
                  <a:srgbClr val="FF0000"/>
                </a:solidFill>
                <a:effectLst>
                  <a:outerShdw blurRad="38100" dist="38100" dir="2700000" algn="tl">
                    <a:srgbClr val="000000">
                      <a:alpha val="43137"/>
                    </a:srgbClr>
                  </a:outerShdw>
                </a:effectLst>
                <a:latin typeface="Cambria" pitchFamily="18" charset="0"/>
              </a:rPr>
              <a:t>U(</a:t>
            </a:r>
            <a:r>
              <a:rPr lang="en-US" sz="2300" i="1" dirty="0">
                <a:solidFill>
                  <a:srgbClr val="FF0000"/>
                </a:solidFill>
                <a:effectLst>
                  <a:outerShdw blurRad="38100" dist="38100" dir="2700000" algn="tl">
                    <a:srgbClr val="000000">
                      <a:alpha val="43137"/>
                    </a:srgbClr>
                  </a:outerShdw>
                </a:effectLst>
                <a:latin typeface="Cambria" pitchFamily="18" charset="0"/>
              </a:rPr>
              <a:t>x</a:t>
            </a:r>
            <a:r>
              <a:rPr lang="en-US" sz="2300" baseline="-25000" dirty="0">
                <a:solidFill>
                  <a:srgbClr val="FF0000"/>
                </a:solidFill>
                <a:effectLst>
                  <a:outerShdw blurRad="38100" dist="38100" dir="2700000" algn="tl">
                    <a:srgbClr val="000000">
                      <a:alpha val="43137"/>
                    </a:srgbClr>
                  </a:outerShdw>
                </a:effectLst>
                <a:latin typeface="Cambria" pitchFamily="18" charset="0"/>
              </a:rPr>
              <a:t>F</a:t>
            </a:r>
            <a:r>
              <a:rPr lang="en-US" sz="2300" dirty="0">
                <a:solidFill>
                  <a:srgbClr val="FF0000"/>
                </a:solidFill>
                <a:effectLst>
                  <a:outerShdw blurRad="38100" dist="38100" dir="2700000" algn="tl">
                    <a:srgbClr val="000000">
                      <a:alpha val="43137"/>
                    </a:srgbClr>
                  </a:outerShdw>
                </a:effectLst>
                <a:latin typeface="Cambria" pitchFamily="18" charset="0"/>
              </a:rPr>
              <a:t>, α)</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Given the realized value </a:t>
            </a:r>
            <a:r>
              <a:rPr lang="en-US" sz="2300" i="1" dirty="0" err="1">
                <a:latin typeface="Cambria" pitchFamily="18" charset="0"/>
              </a:rPr>
              <a:t>x</a:t>
            </a:r>
            <a:r>
              <a:rPr lang="en-US" sz="2300" i="1" baseline="-25000" dirty="0" err="1">
                <a:latin typeface="Cambria" pitchFamily="18" charset="0"/>
              </a:rPr>
              <a:t>R</a:t>
            </a:r>
            <a:r>
              <a:rPr lang="en-US" sz="2300" dirty="0">
                <a:latin typeface="Cambria" pitchFamily="18" charset="0"/>
              </a:rPr>
              <a:t>, the decision maker’s ex post utility </a:t>
            </a:r>
            <a:br>
              <a:rPr lang="en-US" sz="2300" dirty="0">
                <a:latin typeface="Cambria" pitchFamily="18" charset="0"/>
              </a:rPr>
            </a:br>
            <a:r>
              <a:rPr lang="en-US" sz="2300" dirty="0">
                <a:latin typeface="Cambria" pitchFamily="18" charset="0"/>
              </a:rPr>
              <a:t>U(</a:t>
            </a:r>
            <a:r>
              <a:rPr lang="en-US" sz="2300" i="1" dirty="0" err="1">
                <a:latin typeface="Cambria" pitchFamily="18" charset="0"/>
              </a:rPr>
              <a:t>x</a:t>
            </a:r>
            <a:r>
              <a:rPr lang="en-US" sz="2300" i="1" baseline="-25000" dirty="0" err="1">
                <a:latin typeface="Cambria" pitchFamily="18" charset="0"/>
              </a:rPr>
              <a:t>R</a:t>
            </a:r>
            <a:r>
              <a:rPr lang="en-US" sz="2300" dirty="0">
                <a:latin typeface="Cambria" pitchFamily="18" charset="0"/>
              </a:rPr>
              <a:t>, α(</a:t>
            </a:r>
            <a:r>
              <a:rPr lang="en-US" sz="2300" i="1" dirty="0" err="1">
                <a:latin typeface="Cambria" pitchFamily="18" charset="0"/>
              </a:rPr>
              <a:t>x</a:t>
            </a:r>
            <a:r>
              <a:rPr lang="en-US" sz="2300" i="1" baseline="-25000" dirty="0" err="1">
                <a:latin typeface="Cambria" pitchFamily="18" charset="0"/>
              </a:rPr>
              <a:t>F</a:t>
            </a:r>
            <a:r>
              <a:rPr lang="en-US" sz="2300" dirty="0">
                <a:latin typeface="Cambria" pitchFamily="18" charset="0"/>
              </a:rPr>
              <a:t>)) can be compared with the maximum possible utility they could have attained, namely U(</a:t>
            </a:r>
            <a:r>
              <a:rPr lang="en-US" sz="2300" i="1" dirty="0" err="1">
                <a:latin typeface="Cambria" pitchFamily="18" charset="0"/>
              </a:rPr>
              <a:t>x</a:t>
            </a:r>
            <a:r>
              <a:rPr lang="en-US" sz="2300" i="1" baseline="-25000" dirty="0" err="1">
                <a:latin typeface="Cambria" pitchFamily="18" charset="0"/>
              </a:rPr>
              <a:t>R</a:t>
            </a:r>
            <a:r>
              <a:rPr lang="en-US" sz="2300" dirty="0">
                <a:latin typeface="Cambria" pitchFamily="18" charset="0"/>
              </a:rPr>
              <a:t>, α(</a:t>
            </a:r>
            <a:r>
              <a:rPr lang="en-US" sz="2300" i="1" dirty="0" err="1">
                <a:latin typeface="Cambria" pitchFamily="18" charset="0"/>
              </a:rPr>
              <a:t>x</a:t>
            </a:r>
            <a:r>
              <a:rPr lang="en-US" sz="2300" i="1" baseline="-25000" dirty="0" err="1">
                <a:latin typeface="Cambria" pitchFamily="18" charset="0"/>
              </a:rPr>
              <a:t>R</a:t>
            </a:r>
            <a:r>
              <a:rPr lang="en-US" sz="2300" dirty="0">
                <a:latin typeface="Cambria" pitchFamily="18" charset="0"/>
              </a:rPr>
              <a:t>))</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This shortfall can be averaged over a number of such situations, to obtain the decision maker’s average loss in terms of foregone utility</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U(</a:t>
            </a:r>
            <a:r>
              <a:rPr lang="en-US" sz="2300" i="1" dirty="0">
                <a:latin typeface="Cambria" pitchFamily="18" charset="0"/>
              </a:rPr>
              <a:t>x</a:t>
            </a:r>
            <a:r>
              <a:rPr lang="en-US" sz="2300" dirty="0">
                <a:latin typeface="Cambria" pitchFamily="18" charset="0"/>
              </a:rPr>
              <a:t>, α(</a:t>
            </a:r>
            <a:r>
              <a:rPr lang="en-US" sz="2300" i="1" dirty="0">
                <a:latin typeface="Cambria" pitchFamily="18" charset="0"/>
              </a:rPr>
              <a:t>x</a:t>
            </a:r>
            <a:r>
              <a:rPr lang="en-US" sz="2300" dirty="0">
                <a:latin typeface="Cambria" pitchFamily="18" charset="0"/>
              </a:rPr>
              <a:t>)) does not necessarily correspond to a standard statistical metrics, such as RMSFE</a:t>
            </a:r>
          </a:p>
          <a:p>
            <a:pPr marL="800100" lvl="1" indent="-342900">
              <a:lnSpc>
                <a:spcPts val="2200"/>
              </a:lnSpc>
              <a:spcBef>
                <a:spcPts val="200"/>
              </a:spcBef>
              <a:spcAft>
                <a:spcPts val="300"/>
              </a:spcAft>
              <a:buClr>
                <a:srgbClr val="FF0000"/>
              </a:buClr>
              <a:buSzPct val="100000"/>
              <a:buFont typeface="Courier New" panose="02070309020205020404" pitchFamily="49" charset="0"/>
              <a:buChar char="o"/>
            </a:pPr>
            <a:r>
              <a:rPr lang="it-IT" sz="2100" dirty="0">
                <a:latin typeface="Cambria" pitchFamily="18" charset="0"/>
              </a:rPr>
              <a:t>E.g., </a:t>
            </a:r>
            <a:r>
              <a:rPr lang="en-US" sz="2100" dirty="0">
                <a:latin typeface="Cambria" pitchFamily="18" charset="0"/>
              </a:rPr>
              <a:t>if one forecasting method has a lower (or zero) bias but higher average squared error than a second one, clients with different goals or preferences may disagree on which of the two techniques is “best”</a:t>
            </a:r>
            <a:r>
              <a:rPr lang="en-US" sz="2300" dirty="0">
                <a:latin typeface="Cambria" pitchFamily="18" charset="0"/>
              </a:rPr>
              <a:t> </a:t>
            </a: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7"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674959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Economic Loss Functions: The Set-Up</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13</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750123"/>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A decision problem consists of the following components:</a:t>
            </a: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a:p>
            <a:pPr marL="342900" indent="-342900">
              <a:lnSpc>
                <a:spcPts val="2500"/>
              </a:lnSpc>
              <a:spcBef>
                <a:spcPts val="500"/>
              </a:spcBef>
              <a:spcAft>
                <a:spcPts val="600"/>
              </a:spcAft>
              <a:buClr>
                <a:srgbClr val="FF0000"/>
              </a:buClr>
              <a:buSzPct val="100000"/>
              <a:buFont typeface="Wingdings" pitchFamily="2" charset="2"/>
              <a:buChar char="§"/>
            </a:pPr>
            <a:endParaRPr lang="it-IT"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For </a:t>
            </a:r>
            <a:r>
              <a:rPr lang="en-US" sz="2300" dirty="0">
                <a:solidFill>
                  <a:srgbClr val="FF0000"/>
                </a:solidFill>
                <a:effectLst>
                  <a:outerShdw blurRad="38100" dist="38100" dir="2700000" algn="tl">
                    <a:srgbClr val="000000">
                      <a:alpha val="43137"/>
                    </a:srgbClr>
                  </a:outerShdw>
                </a:effectLst>
                <a:latin typeface="Cambria" pitchFamily="18" charset="0"/>
              </a:rPr>
              <a:t>point forecasts</a:t>
            </a:r>
            <a:r>
              <a:rPr lang="en-US" sz="2300" dirty="0">
                <a:latin typeface="Cambria" pitchFamily="18" charset="0"/>
              </a:rPr>
              <a:t>, the decision maker’s optimal action function α(·) is given by:</a:t>
            </a: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Assume that max U(·, ·) has interior solutions α(</a:t>
            </a:r>
            <a:r>
              <a:rPr lang="en-US" sz="2300" i="1" dirty="0" err="1">
                <a:latin typeface="Cambria" pitchFamily="18" charset="0"/>
              </a:rPr>
              <a:t>x</a:t>
            </a:r>
            <a:r>
              <a:rPr lang="en-US" sz="2300" i="1" baseline="-25000" dirty="0" err="1">
                <a:latin typeface="Cambria" pitchFamily="18" charset="0"/>
              </a:rPr>
              <a:t>F</a:t>
            </a:r>
            <a:r>
              <a:rPr lang="en-US" sz="2300" dirty="0">
                <a:latin typeface="Cambria" pitchFamily="18" charset="0"/>
              </a:rPr>
              <a:t>), and also that it satisfies the following conditions on its second and cross-partial derivatives, which ensure that α(</a:t>
            </a:r>
            <a:r>
              <a:rPr lang="en-US" sz="2300" i="1" dirty="0" err="1">
                <a:latin typeface="Cambria" pitchFamily="18" charset="0"/>
              </a:rPr>
              <a:t>x</a:t>
            </a:r>
            <a:r>
              <a:rPr lang="en-US" sz="2300" i="1" baseline="-25000" dirty="0" err="1">
                <a:latin typeface="Cambria" pitchFamily="18" charset="0"/>
              </a:rPr>
              <a:t>F</a:t>
            </a:r>
            <a:r>
              <a:rPr lang="en-US" sz="2300" dirty="0">
                <a:latin typeface="Cambria" pitchFamily="18" charset="0"/>
              </a:rPr>
              <a:t>) is unique and increasing in </a:t>
            </a:r>
            <a:r>
              <a:rPr lang="en-US" sz="2300" i="1" dirty="0" err="1">
                <a:latin typeface="Cambria" pitchFamily="18" charset="0"/>
              </a:rPr>
              <a:t>x</a:t>
            </a:r>
            <a:r>
              <a:rPr lang="en-US" sz="2300" i="1" baseline="-25000" dirty="0" err="1">
                <a:latin typeface="Cambria" pitchFamily="18" charset="0"/>
              </a:rPr>
              <a:t>F</a:t>
            </a:r>
            <a:r>
              <a:rPr lang="en-US" sz="2300" dirty="0">
                <a:latin typeface="Cambria" pitchFamily="18" charset="0"/>
              </a:rPr>
              <a:t>:</a:t>
            </a: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The “loss” arising from a forecast </a:t>
            </a:r>
            <a:r>
              <a:rPr lang="en-US" sz="2300" i="1" dirty="0" err="1">
                <a:latin typeface="Cambria" pitchFamily="18" charset="0"/>
              </a:rPr>
              <a:t>x</a:t>
            </a:r>
            <a:r>
              <a:rPr lang="en-US" sz="2300" i="1" baseline="-25000" dirty="0" err="1">
                <a:latin typeface="Cambria" pitchFamily="18" charset="0"/>
              </a:rPr>
              <a:t>F</a:t>
            </a:r>
            <a:r>
              <a:rPr lang="en-US" sz="2300" dirty="0">
                <a:latin typeface="Cambria" pitchFamily="18" charset="0"/>
              </a:rPr>
              <a:t>, when </a:t>
            </a:r>
            <a:r>
              <a:rPr lang="en-US" sz="2300" i="1" dirty="0">
                <a:latin typeface="Cambria" pitchFamily="18" charset="0"/>
              </a:rPr>
              <a:t>x</a:t>
            </a:r>
            <a:r>
              <a:rPr lang="en-US" sz="2300" dirty="0">
                <a:latin typeface="Cambria" pitchFamily="18" charset="0"/>
              </a:rPr>
              <a:t> is realized to be </a:t>
            </a:r>
            <a:r>
              <a:rPr lang="en-US" sz="2300" i="1" dirty="0" err="1">
                <a:latin typeface="Cambria" pitchFamily="18" charset="0"/>
              </a:rPr>
              <a:t>x</a:t>
            </a:r>
            <a:r>
              <a:rPr lang="en-US" sz="2300" i="1" baseline="-25000" dirty="0" err="1">
                <a:latin typeface="Cambria" pitchFamily="18" charset="0"/>
              </a:rPr>
              <a:t>R</a:t>
            </a:r>
            <a:r>
              <a:rPr lang="en-US" sz="2300" dirty="0">
                <a:latin typeface="Cambria" pitchFamily="18" charset="0"/>
              </a:rPr>
              <a:t>, is the loss in utility or profit due to the imperfect prediction</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The amount by which utility falls short of what it would have been if the decision maker had instead exactly foreseen the realized value </a:t>
            </a:r>
            <a:r>
              <a:rPr lang="en-US" sz="2000" i="1" dirty="0" err="1">
                <a:latin typeface="Cambria" pitchFamily="18" charset="0"/>
              </a:rPr>
              <a:t>x</a:t>
            </a:r>
            <a:r>
              <a:rPr lang="en-US" sz="2000" i="1" baseline="-25000" dirty="0" err="1">
                <a:latin typeface="Cambria" pitchFamily="18" charset="0"/>
              </a:rPr>
              <a:t>R</a:t>
            </a:r>
            <a:endParaRPr lang="en-US" sz="21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2123629" y="1196480"/>
            <a:ext cx="4752627" cy="1224408"/>
            <a:chOff x="1247" y="1298"/>
            <a:chExt cx="3089" cy="817"/>
          </a:xfrm>
        </p:grpSpPr>
        <p:sp>
          <p:nvSpPr>
            <p:cNvPr id="6" name="AutoShape 3"/>
            <p:cNvSpPr>
              <a:spLocks noChangeAspect="1" noChangeArrowheads="1" noTextEdit="1"/>
            </p:cNvSpPr>
            <p:nvPr/>
          </p:nvSpPr>
          <p:spPr bwMode="auto">
            <a:xfrm>
              <a:off x="1247" y="1298"/>
              <a:ext cx="3089" cy="81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n w="28575">
                  <a:solidFill>
                    <a:schemeClr val="tx1"/>
                  </a:solidFill>
                </a:ln>
              </a:endParaRPr>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 y="1298"/>
              <a:ext cx="3093" cy="821"/>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8" name="Group 8"/>
          <p:cNvGrpSpPr>
            <a:grpSpLocks noChangeAspect="1"/>
          </p:cNvGrpSpPr>
          <p:nvPr/>
        </p:nvGrpSpPr>
        <p:grpSpPr bwMode="auto">
          <a:xfrm>
            <a:off x="2700338" y="2936726"/>
            <a:ext cx="5111750" cy="598488"/>
            <a:chOff x="1701" y="2418"/>
            <a:chExt cx="3220" cy="377"/>
          </a:xfrm>
        </p:grpSpPr>
        <p:sp>
          <p:nvSpPr>
            <p:cNvPr id="9" name="AutoShape 7"/>
            <p:cNvSpPr>
              <a:spLocks noChangeAspect="1" noChangeArrowheads="1" noTextEdit="1"/>
            </p:cNvSpPr>
            <p:nvPr/>
          </p:nvSpPr>
          <p:spPr bwMode="auto">
            <a:xfrm>
              <a:off x="1701" y="2418"/>
              <a:ext cx="3220"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 y="2418"/>
              <a:ext cx="3225"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2"/>
          <p:cNvGrpSpPr>
            <a:grpSpLocks noChangeAspect="1"/>
          </p:cNvGrpSpPr>
          <p:nvPr/>
        </p:nvGrpSpPr>
        <p:grpSpPr bwMode="auto">
          <a:xfrm>
            <a:off x="1096963" y="4614714"/>
            <a:ext cx="6859587" cy="398462"/>
            <a:chOff x="691" y="3475"/>
            <a:chExt cx="4321" cy="251"/>
          </a:xfrm>
        </p:grpSpPr>
        <p:sp>
          <p:nvSpPr>
            <p:cNvPr id="17" name="AutoShape 11"/>
            <p:cNvSpPr>
              <a:spLocks noChangeAspect="1" noChangeArrowheads="1" noTextEdit="1"/>
            </p:cNvSpPr>
            <p:nvPr/>
          </p:nvSpPr>
          <p:spPr bwMode="auto">
            <a:xfrm>
              <a:off x="691" y="3475"/>
              <a:ext cx="432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 y="3475"/>
              <a:ext cx="432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3600721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Economic Loss Functions: The Set-Up</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14</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556792"/>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We define the point-forecast/point-realization </a:t>
            </a:r>
            <a:r>
              <a:rPr lang="en-US" sz="2300" dirty="0">
                <a:solidFill>
                  <a:srgbClr val="FF0000"/>
                </a:solidFill>
                <a:effectLst>
                  <a:outerShdw blurRad="38100" dist="38100" dir="2700000" algn="tl">
                    <a:srgbClr val="000000">
                      <a:alpha val="43137"/>
                    </a:srgbClr>
                  </a:outerShdw>
                </a:effectLst>
                <a:latin typeface="Cambria" pitchFamily="18" charset="0"/>
              </a:rPr>
              <a:t>loss function</a:t>
            </a:r>
            <a:r>
              <a:rPr lang="en-US" sz="2300" dirty="0">
                <a:latin typeface="Cambria" pitchFamily="18" charset="0"/>
              </a:rPr>
              <a:t> induced by the decision problem as</a:t>
            </a:r>
          </a:p>
          <a:p>
            <a:pPr marL="342900" indent="-342900">
              <a:lnSpc>
                <a:spcPts val="2500"/>
              </a:lnSpc>
              <a:spcBef>
                <a:spcPts val="500"/>
              </a:spcBef>
              <a:spcAft>
                <a:spcPts val="300"/>
              </a:spcAft>
              <a:buClr>
                <a:srgbClr val="FF0000"/>
              </a:buClr>
              <a:buSzPct val="100000"/>
              <a:buFont typeface="Wingdings" pitchFamily="2" charset="2"/>
              <a:buChar char="§"/>
            </a:pPr>
            <a:endParaRPr lang="it-IT" sz="2300" dirty="0">
              <a:latin typeface="Cambria" pitchFamily="18" charset="0"/>
            </a:endParaRP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In defining the loss, realized utility is compared to what would have been if the forecast had been the realized value, and not with what utility would be if the realization had been the forecast, U(</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α(</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Therefore there is no reason why </a:t>
            </a:r>
            <a:r>
              <a:rPr lang="en-US" sz="2300" i="1" dirty="0">
                <a:latin typeface="Cambria" pitchFamily="18" charset="0"/>
              </a:rPr>
              <a:t>L</a:t>
            </a:r>
            <a:r>
              <a:rPr lang="en-US" sz="2300" dirty="0">
                <a:latin typeface="Cambria" pitchFamily="18" charset="0"/>
              </a:rPr>
              <a:t>(</a:t>
            </a:r>
            <a:r>
              <a:rPr lang="en-US" sz="2400" i="1" dirty="0" err="1">
                <a:latin typeface="Cambria" pitchFamily="18" charset="0"/>
              </a:rPr>
              <a:t>x</a:t>
            </a:r>
            <a:r>
              <a:rPr lang="en-US" sz="2400" i="1" baseline="-25000" dirty="0" err="1">
                <a:latin typeface="Cambria" pitchFamily="18" charset="0"/>
              </a:rPr>
              <a:t>R</a:t>
            </a:r>
            <a:r>
              <a:rPr lang="en-US" sz="2300" dirty="0">
                <a:latin typeface="Cambria" pitchFamily="18" charset="0"/>
              </a:rPr>
              <a:t>, </a:t>
            </a:r>
            <a:r>
              <a:rPr lang="en-US" sz="2400" i="1" dirty="0" err="1">
                <a:latin typeface="Cambria" pitchFamily="18" charset="0"/>
              </a:rPr>
              <a:t>x</a:t>
            </a:r>
            <a:r>
              <a:rPr lang="en-US" sz="2400" i="1" baseline="-25000" dirty="0" err="1">
                <a:latin typeface="Cambria" pitchFamily="18" charset="0"/>
              </a:rPr>
              <a:t>F</a:t>
            </a:r>
            <a:r>
              <a:rPr lang="en-US" sz="2300" dirty="0">
                <a:latin typeface="Cambria" pitchFamily="18" charset="0"/>
              </a:rPr>
              <a:t>) should necessarily be symmetric in </a:t>
            </a:r>
            <a:r>
              <a:rPr lang="en-US" sz="2400" i="1" dirty="0" err="1">
                <a:latin typeface="Cambria" pitchFamily="18" charset="0"/>
              </a:rPr>
              <a:t>x</a:t>
            </a:r>
            <a:r>
              <a:rPr lang="en-US" sz="2400" i="1" baseline="-25000" dirty="0" err="1">
                <a:latin typeface="Cambria" pitchFamily="18" charset="0"/>
              </a:rPr>
              <a:t>R</a:t>
            </a:r>
            <a:r>
              <a:rPr lang="en-US" sz="2300" dirty="0">
                <a:latin typeface="Cambria" pitchFamily="18" charset="0"/>
              </a:rPr>
              <a:t> and </a:t>
            </a:r>
            <a:r>
              <a:rPr lang="en-US" sz="2400" i="1" dirty="0" err="1">
                <a:latin typeface="Cambria" pitchFamily="18" charset="0"/>
              </a:rPr>
              <a:t>x</a:t>
            </a:r>
            <a:r>
              <a:rPr lang="en-US" sz="2400" i="1" baseline="-25000" dirty="0" err="1">
                <a:latin typeface="Cambria" pitchFamily="18" charset="0"/>
              </a:rPr>
              <a:t>F</a:t>
            </a: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Under our assumptions, the loss function </a:t>
            </a:r>
            <a:r>
              <a:rPr lang="en-US" sz="2300" i="1" dirty="0">
                <a:latin typeface="Cambria" pitchFamily="18" charset="0"/>
              </a:rPr>
              <a:t>L</a:t>
            </a:r>
            <a:r>
              <a:rPr lang="en-US" sz="2300" dirty="0">
                <a:latin typeface="Cambria" pitchFamily="18" charset="0"/>
              </a:rPr>
              <a:t>(</a:t>
            </a:r>
            <a:r>
              <a:rPr lang="en-US" sz="2400" i="1" dirty="0" err="1">
                <a:latin typeface="Cambria" pitchFamily="18" charset="0"/>
              </a:rPr>
              <a:t>x</a:t>
            </a:r>
            <a:r>
              <a:rPr lang="en-US" sz="2400" i="1" baseline="-25000" dirty="0" err="1">
                <a:latin typeface="Cambria" pitchFamily="18" charset="0"/>
              </a:rPr>
              <a:t>R</a:t>
            </a:r>
            <a:r>
              <a:rPr lang="en-US" sz="2300" dirty="0">
                <a:latin typeface="Cambria" pitchFamily="18" charset="0"/>
              </a:rPr>
              <a:t>, </a:t>
            </a:r>
            <a:r>
              <a:rPr lang="en-US" sz="2400" i="1" dirty="0" err="1">
                <a:latin typeface="Cambria" pitchFamily="18" charset="0"/>
              </a:rPr>
              <a:t>x</a:t>
            </a:r>
            <a:r>
              <a:rPr lang="en-US" sz="2400" i="1" baseline="-25000" dirty="0" err="1">
                <a:latin typeface="Cambria" pitchFamily="18" charset="0"/>
              </a:rPr>
              <a:t>F</a:t>
            </a:r>
            <a:r>
              <a:rPr lang="en-US" sz="2300" dirty="0">
                <a:latin typeface="Cambria" pitchFamily="18" charset="0"/>
              </a:rPr>
              <a:t>) satisfies the following properties:</a:t>
            </a:r>
          </a:p>
          <a:p>
            <a:pPr marL="342900" indent="-342900">
              <a:lnSpc>
                <a:spcPts val="2500"/>
              </a:lnSpc>
              <a:spcBef>
                <a:spcPts val="500"/>
              </a:spcBef>
              <a:spcAft>
                <a:spcPts val="300"/>
              </a:spcAft>
              <a:buClr>
                <a:srgbClr val="FF0000"/>
              </a:buClr>
              <a:buSzPct val="100000"/>
              <a:buFont typeface="Wingdings" pitchFamily="2" charset="2"/>
              <a:buChar char="§"/>
            </a:pPr>
            <a:endParaRPr lang="it-IT"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endParaRPr lang="it-IT"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The “loss” arising from a forecast </a:t>
            </a:r>
            <a:r>
              <a:rPr lang="en-US" sz="2800" i="1" dirty="0" err="1">
                <a:latin typeface="Cambria" pitchFamily="18" charset="0"/>
              </a:rPr>
              <a:t>x</a:t>
            </a:r>
            <a:r>
              <a:rPr lang="en-US" sz="2800" i="1" baseline="-25000" dirty="0" err="1">
                <a:latin typeface="Cambria" pitchFamily="18" charset="0"/>
              </a:rPr>
              <a:t>F</a:t>
            </a:r>
            <a:r>
              <a:rPr lang="en-US" sz="2500" dirty="0">
                <a:latin typeface="Cambria" pitchFamily="18" charset="0"/>
              </a:rPr>
              <a:t>, when </a:t>
            </a:r>
            <a:r>
              <a:rPr lang="en-US" sz="2500" i="1" dirty="0">
                <a:latin typeface="Cambria" pitchFamily="18" charset="0"/>
              </a:rPr>
              <a:t>x</a:t>
            </a:r>
            <a:r>
              <a:rPr lang="en-US" sz="2500" dirty="0">
                <a:latin typeface="Cambria" pitchFamily="18" charset="0"/>
              </a:rPr>
              <a:t> is realized to be </a:t>
            </a:r>
            <a:r>
              <a:rPr lang="en-US" sz="2800" i="1" dirty="0" err="1">
                <a:latin typeface="Cambria" pitchFamily="18" charset="0"/>
              </a:rPr>
              <a:t>x</a:t>
            </a:r>
            <a:r>
              <a:rPr lang="en-US" sz="2800" i="1" baseline="-25000" dirty="0" err="1">
                <a:latin typeface="Cambria" pitchFamily="18" charset="0"/>
              </a:rPr>
              <a:t>R</a:t>
            </a:r>
            <a:r>
              <a:rPr lang="en-US" sz="2500" dirty="0">
                <a:latin typeface="Cambria" pitchFamily="18" charset="0"/>
              </a:rPr>
              <a:t>, is the loss in utility or profit due to the imperfect prediction</a:t>
            </a:r>
          </a:p>
        </p:txBody>
      </p:sp>
      <p:cxnSp>
        <p:nvCxnSpPr>
          <p:cNvPr id="19" name="Straight Connector 16"/>
          <p:cNvCxnSpPr/>
          <p:nvPr/>
        </p:nvCxnSpPr>
        <p:spPr>
          <a:xfrm>
            <a:off x="251520" y="148478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7" name="Group 4"/>
          <p:cNvGrpSpPr>
            <a:grpSpLocks noChangeAspect="1"/>
          </p:cNvGrpSpPr>
          <p:nvPr/>
        </p:nvGrpSpPr>
        <p:grpSpPr bwMode="auto">
          <a:xfrm>
            <a:off x="683568" y="2276872"/>
            <a:ext cx="7748587" cy="414338"/>
            <a:chOff x="521" y="1480"/>
            <a:chExt cx="4881" cy="261"/>
          </a:xfrm>
        </p:grpSpPr>
        <p:sp>
          <p:nvSpPr>
            <p:cNvPr id="10" name="AutoShape 3"/>
            <p:cNvSpPr>
              <a:spLocks noChangeAspect="1" noChangeArrowheads="1" noTextEdit="1"/>
            </p:cNvSpPr>
            <p:nvPr/>
          </p:nvSpPr>
          <p:spPr bwMode="auto">
            <a:xfrm>
              <a:off x="521" y="1480"/>
              <a:ext cx="4881"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 y="1480"/>
              <a:ext cx="4886"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8"/>
          <p:cNvGrpSpPr>
            <a:grpSpLocks noChangeAspect="1"/>
          </p:cNvGrpSpPr>
          <p:nvPr/>
        </p:nvGrpSpPr>
        <p:grpSpPr bwMode="auto">
          <a:xfrm>
            <a:off x="1979712" y="5116567"/>
            <a:ext cx="5548213" cy="1336769"/>
            <a:chOff x="1156" y="3201"/>
            <a:chExt cx="3586" cy="864"/>
          </a:xfrm>
        </p:grpSpPr>
        <p:sp>
          <p:nvSpPr>
            <p:cNvPr id="23" name="AutoShape 7"/>
            <p:cNvSpPr>
              <a:spLocks noChangeAspect="1" noChangeArrowheads="1" noTextEdit="1"/>
            </p:cNvSpPr>
            <p:nvPr/>
          </p:nvSpPr>
          <p:spPr bwMode="auto">
            <a:xfrm>
              <a:off x="1156" y="3201"/>
              <a:ext cx="3586"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17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6" y="3201"/>
              <a:ext cx="3591" cy="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3346886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a:off x="1476375" y="4149080"/>
            <a:ext cx="6767513" cy="822325"/>
            <a:chOff x="930" y="2658"/>
            <a:chExt cx="4263" cy="518"/>
          </a:xfrm>
        </p:grpSpPr>
        <p:sp>
          <p:nvSpPr>
            <p:cNvPr id="8" name="AutoShape 3"/>
            <p:cNvSpPr>
              <a:spLocks noChangeAspect="1" noChangeArrowheads="1" noTextEdit="1"/>
            </p:cNvSpPr>
            <p:nvPr/>
          </p:nvSpPr>
          <p:spPr bwMode="auto">
            <a:xfrm>
              <a:off x="930" y="2658"/>
              <a:ext cx="4263"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 y="2658"/>
              <a:ext cx="426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Economic Loss Functions: The Set-Up</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15</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692696"/>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These properties generalize in interesting ways to </a:t>
            </a:r>
            <a:r>
              <a:rPr lang="en-US" sz="2300" dirty="0">
                <a:solidFill>
                  <a:srgbClr val="FF0000"/>
                </a:solidFill>
                <a:effectLst>
                  <a:outerShdw blurRad="38100" dist="38100" dir="2700000" algn="tl">
                    <a:srgbClr val="000000">
                      <a:alpha val="43137"/>
                    </a:srgbClr>
                  </a:outerShdw>
                </a:effectLst>
                <a:latin typeface="Cambria" pitchFamily="18" charset="0"/>
              </a:rPr>
              <a:t>density forecasting</a:t>
            </a:r>
            <a:r>
              <a:rPr lang="en-US" sz="2300" dirty="0">
                <a:latin typeface="Cambria" pitchFamily="18" charset="0"/>
              </a:rPr>
              <a:t>, see Granger and </a:t>
            </a:r>
            <a:r>
              <a:rPr lang="en-US" sz="2300" dirty="0" err="1">
                <a:latin typeface="Cambria" pitchFamily="18" charset="0"/>
              </a:rPr>
              <a:t>Machina</a:t>
            </a:r>
            <a:r>
              <a:rPr lang="en-US" sz="2300" dirty="0">
                <a:latin typeface="Cambria" pitchFamily="18" charset="0"/>
              </a:rPr>
              <a:t> (2006)</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Whereas a point forecast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conveys information on the general “location” of </a:t>
            </a:r>
            <a:r>
              <a:rPr lang="en-US" sz="2100" i="1" dirty="0">
                <a:latin typeface="Cambria" pitchFamily="18" charset="0"/>
              </a:rPr>
              <a:t>x</a:t>
            </a:r>
            <a:r>
              <a:rPr lang="en-US" sz="2100" dirty="0">
                <a:latin typeface="Cambria" pitchFamily="18" charset="0"/>
              </a:rPr>
              <a:t>, it conveys no information as to </a:t>
            </a:r>
            <a:r>
              <a:rPr lang="en-US" sz="2100" i="1" dirty="0">
                <a:latin typeface="Cambria" pitchFamily="18" charset="0"/>
              </a:rPr>
              <a:t>x</a:t>
            </a:r>
            <a:r>
              <a:rPr lang="en-US" sz="2100" dirty="0">
                <a:latin typeface="Cambria" pitchFamily="18" charset="0"/>
              </a:rPr>
              <a:t>’s potential variability</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Forecasters who seek to formally communicate their own extent of uncertainty, or alternatively, who seek to communicate their knowledge of the stochastic mechanism that generates </a:t>
            </a:r>
            <a:r>
              <a:rPr lang="en-US" sz="2100" i="1" dirty="0">
                <a:latin typeface="Cambria" pitchFamily="18" charset="0"/>
              </a:rPr>
              <a:t>x</a:t>
            </a:r>
            <a:r>
              <a:rPr lang="en-US" sz="2100" dirty="0">
                <a:latin typeface="Cambria" pitchFamily="18" charset="0"/>
              </a:rPr>
              <a:t>, would report a distribution forecast FF, e.g., the CFD over the interval </a:t>
            </a:r>
            <a:r>
              <a:rPr lang="en-US" sz="2100" i="1" dirty="0">
                <a:latin typeface="Cambria" pitchFamily="18" charset="0"/>
              </a:rPr>
              <a:t>X</a:t>
            </a:r>
            <a:r>
              <a:rPr lang="en-US" sz="2100" dirty="0">
                <a:latin typeface="Cambria" pitchFamily="18" charset="0"/>
              </a:rPr>
              <a:t> </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A decision maker receiving a distribution forecast, and who seeks to maximize expected utility or expected profits, would have an optimal action function α(·) and loss functions defined by:</a:t>
            </a:r>
          </a:p>
          <a:p>
            <a:pPr marL="342900" indent="-342900">
              <a:lnSpc>
                <a:spcPts val="2500"/>
              </a:lnSpc>
              <a:spcBef>
                <a:spcPts val="500"/>
              </a:spcBef>
              <a:spcAft>
                <a:spcPts val="300"/>
              </a:spcAft>
              <a:buClr>
                <a:srgbClr val="FF0000"/>
              </a:buClr>
              <a:buSzPct val="100000"/>
              <a:buFont typeface="Wingdings" pitchFamily="2" charset="2"/>
              <a:buChar char="§"/>
            </a:pPr>
            <a:endParaRPr lang="it-IT"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For point forecasts, the optimal action function α(·) satisfies the first-order conditions:</a:t>
            </a:r>
          </a:p>
          <a:p>
            <a:pPr marL="342900" indent="-342900">
              <a:lnSpc>
                <a:spcPts val="2500"/>
              </a:lnSpc>
              <a:spcBef>
                <a:spcPts val="500"/>
              </a:spcBef>
              <a:spcAft>
                <a:spcPts val="300"/>
              </a:spcAft>
              <a:buClr>
                <a:srgbClr val="FF0000"/>
              </a:buClr>
              <a:buSzPct val="100000"/>
              <a:buFont typeface="Wingdings" pitchFamily="2" charset="2"/>
              <a:buChar char="§"/>
            </a:pPr>
            <a:endParaRPr lang="it-IT"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9" name="Group 8"/>
          <p:cNvGrpSpPr>
            <a:grpSpLocks noChangeAspect="1"/>
          </p:cNvGrpSpPr>
          <p:nvPr/>
        </p:nvGrpSpPr>
        <p:grpSpPr bwMode="auto">
          <a:xfrm>
            <a:off x="395288" y="5013176"/>
            <a:ext cx="8666162" cy="436562"/>
            <a:chOff x="249" y="3203"/>
            <a:chExt cx="5459" cy="275"/>
          </a:xfrm>
        </p:grpSpPr>
        <p:sp>
          <p:nvSpPr>
            <p:cNvPr id="11" name="AutoShape 7"/>
            <p:cNvSpPr>
              <a:spLocks noChangeAspect="1" noChangeArrowheads="1" noTextEdit="1"/>
            </p:cNvSpPr>
            <p:nvPr/>
          </p:nvSpPr>
          <p:spPr bwMode="auto">
            <a:xfrm>
              <a:off x="249" y="3203"/>
              <a:ext cx="5459"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20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 y="3203"/>
              <a:ext cx="5463"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 name="Picture 16"/>
          <p:cNvPicPr>
            <a:picLocks noChangeAspect="1"/>
          </p:cNvPicPr>
          <p:nvPr/>
        </p:nvPicPr>
        <p:blipFill>
          <a:blip r:embed="rId5"/>
          <a:stretch>
            <a:fillRect/>
          </a:stretch>
        </p:blipFill>
        <p:spPr>
          <a:xfrm>
            <a:off x="3491880" y="5934669"/>
            <a:ext cx="2327802" cy="590675"/>
          </a:xfrm>
          <a:prstGeom prst="rect">
            <a:avLst/>
          </a:prstGeom>
          <a:ln w="19050">
            <a:solidFill>
              <a:srgbClr val="FF0000"/>
            </a:solidFill>
          </a:ln>
        </p:spPr>
      </p:pic>
      <p:sp>
        <p:nvSpPr>
          <p:cNvPr id="27"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4025502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The Recovery Problem</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16</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484784"/>
            <a:ext cx="8964488" cy="4335061"/>
          </a:xfrm>
          <a:prstGeom prst="rect">
            <a:avLst/>
          </a:prstGeom>
        </p:spPr>
        <p:txBody>
          <a:bodyPr vert="horz" lIns="91440" tIns="45720" rIns="91440" bIns="45720" rtlCol="0">
            <a:noAutofit/>
          </a:bodyPr>
          <a:lstStyle/>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In practice, loss functions are typically not derived from an under-lying decision problem, but rather are postulated exogenously</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Because decision-based loss functions inherit certain necessary properties, it is worth asking precisely when a given loss function (or functional form) can or cannot be viewed as being derived from an underlying decision problem</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When they can, it is then worth asking about the restrictions this loss function implies about the underlying utility function or constraints</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it-IT" sz="2100" dirty="0" err="1">
                <a:latin typeface="Cambria" pitchFamily="18" charset="0"/>
              </a:rPr>
              <a:t>When</a:t>
            </a:r>
            <a:r>
              <a:rPr lang="it-IT" sz="2100" dirty="0">
                <a:latin typeface="Cambria" pitchFamily="18" charset="0"/>
              </a:rPr>
              <a:t> </a:t>
            </a:r>
            <a:r>
              <a:rPr lang="it-IT" sz="2100" dirty="0" err="1">
                <a:latin typeface="Cambria" pitchFamily="18" charset="0"/>
              </a:rPr>
              <a:t>they</a:t>
            </a:r>
            <a:r>
              <a:rPr lang="it-IT" sz="2100" dirty="0">
                <a:latin typeface="Cambria" pitchFamily="18" charset="0"/>
              </a:rPr>
              <a:t> </a:t>
            </a:r>
            <a:r>
              <a:rPr lang="it-IT" sz="2100" dirty="0" err="1">
                <a:latin typeface="Cambria" pitchFamily="18" charset="0"/>
              </a:rPr>
              <a:t>cannot</a:t>
            </a:r>
            <a:r>
              <a:rPr lang="it-IT" sz="2100" dirty="0">
                <a:latin typeface="Cambria" pitchFamily="18" charset="0"/>
              </a:rPr>
              <a:t>, </a:t>
            </a:r>
            <a:r>
              <a:rPr lang="it-IT" sz="2100" dirty="0" err="1">
                <a:latin typeface="Cambria" pitchFamily="18" charset="0"/>
              </a:rPr>
              <a:t>one</a:t>
            </a:r>
            <a:r>
              <a:rPr lang="it-IT" sz="2100" dirty="0">
                <a:latin typeface="Cambria" pitchFamily="18" charset="0"/>
              </a:rPr>
              <a:t> </a:t>
            </a:r>
            <a:r>
              <a:rPr lang="it-IT" sz="2100" dirty="0" err="1">
                <a:latin typeface="Cambria" pitchFamily="18" charset="0"/>
              </a:rPr>
              <a:t>wonders</a:t>
            </a:r>
            <a:r>
              <a:rPr lang="it-IT" sz="2100" dirty="0">
                <a:latin typeface="Cambria" pitchFamily="18" charset="0"/>
              </a:rPr>
              <a:t> of the </a:t>
            </a:r>
            <a:r>
              <a:rPr lang="it-IT" sz="2100" dirty="0" err="1">
                <a:latin typeface="Cambria" pitchFamily="18" charset="0"/>
              </a:rPr>
              <a:t>rationality</a:t>
            </a:r>
            <a:r>
              <a:rPr lang="it-IT" sz="2100" dirty="0">
                <a:latin typeface="Cambria" pitchFamily="18" charset="0"/>
              </a:rPr>
              <a:t> of </a:t>
            </a:r>
            <a:r>
              <a:rPr lang="it-IT" sz="2100" dirty="0" err="1">
                <a:latin typeface="Cambria" pitchFamily="18" charset="0"/>
              </a:rPr>
              <a:t>decision-makers</a:t>
            </a:r>
            <a:endParaRPr lang="en-US" sz="21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Granger and </a:t>
            </a:r>
            <a:r>
              <a:rPr lang="en-US" sz="2300" dirty="0" err="1">
                <a:latin typeface="Cambria" pitchFamily="18" charset="0"/>
              </a:rPr>
              <a:t>Machina</a:t>
            </a:r>
            <a:r>
              <a:rPr lang="en-US" sz="2300" dirty="0">
                <a:latin typeface="Cambria" pitchFamily="18" charset="0"/>
              </a:rPr>
              <a:t> (2006, </a:t>
            </a:r>
            <a:r>
              <a:rPr lang="en-US" sz="2300" dirty="0" err="1">
                <a:latin typeface="Cambria" pitchFamily="18" charset="0"/>
              </a:rPr>
              <a:t>JoE</a:t>
            </a:r>
            <a:r>
              <a:rPr lang="en-US" sz="2300" dirty="0">
                <a:latin typeface="Cambria" pitchFamily="18" charset="0"/>
              </a:rPr>
              <a:t>) demonstrated that for an arbitrary loss function </a:t>
            </a:r>
            <a:r>
              <a:rPr lang="en-US" sz="2300" i="1" dirty="0">
                <a:latin typeface="Cambria" pitchFamily="18" charset="0"/>
              </a:rPr>
              <a:t>L</a:t>
            </a:r>
            <a:r>
              <a:rPr lang="en-US" sz="2300" dirty="0">
                <a:latin typeface="Cambria" pitchFamily="18" charset="0"/>
              </a:rPr>
              <a:t>(·, ·), the class of objective functions that generate L(·, ·) has the following specification:</a:t>
            </a: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a:p>
            <a:pPr lvl="1">
              <a:lnSpc>
                <a:spcPts val="2500"/>
              </a:lnSpc>
              <a:spcBef>
                <a:spcPts val="500"/>
              </a:spcBef>
              <a:spcAft>
                <a:spcPts val="300"/>
              </a:spcAft>
              <a:buClr>
                <a:srgbClr val="FF0000"/>
              </a:buClr>
              <a:buSzPct val="100000"/>
            </a:pPr>
            <a:r>
              <a:rPr lang="en-US" sz="2300" dirty="0">
                <a:solidFill>
                  <a:srgbClr val="FF0000"/>
                </a:solidFill>
                <a:effectLst>
                  <a:outerShdw blurRad="38100" dist="38100" dir="2700000" algn="tl">
                    <a:srgbClr val="000000">
                      <a:alpha val="43137"/>
                    </a:srgbClr>
                  </a:outerShdw>
                </a:effectLst>
                <a:latin typeface="Cambria" pitchFamily="18" charset="0"/>
              </a:rPr>
              <a:t>for some function f (·): </a:t>
            </a:r>
            <a:r>
              <a:rPr lang="en-US" sz="2300" i="1" dirty="0">
                <a:solidFill>
                  <a:srgbClr val="FF0000"/>
                </a:solidFill>
                <a:effectLst>
                  <a:outerShdw blurRad="38100" dist="38100" dir="2700000" algn="tl">
                    <a:srgbClr val="000000">
                      <a:alpha val="43137"/>
                    </a:srgbClr>
                  </a:outerShdw>
                </a:effectLst>
                <a:latin typeface="Cambria" pitchFamily="18" charset="0"/>
              </a:rPr>
              <a:t>X</a:t>
            </a:r>
            <a:r>
              <a:rPr lang="en-US" sz="2300" dirty="0">
                <a:solidFill>
                  <a:srgbClr val="FF0000"/>
                </a:solidFill>
                <a:effectLst>
                  <a:outerShdw blurRad="38100" dist="38100" dir="2700000" algn="tl">
                    <a:srgbClr val="000000">
                      <a:alpha val="43137"/>
                    </a:srgbClr>
                  </a:outerShdw>
                </a:effectLst>
                <a:latin typeface="Cambria" pitchFamily="18" charset="0"/>
              </a:rPr>
              <a:t> →R</a:t>
            </a:r>
            <a:r>
              <a:rPr lang="en-US" sz="2300" baseline="30000" dirty="0">
                <a:solidFill>
                  <a:srgbClr val="FF0000"/>
                </a:solidFill>
                <a:effectLst>
                  <a:outerShdw blurRad="38100" dist="38100" dir="2700000" algn="tl">
                    <a:srgbClr val="000000">
                      <a:alpha val="43137"/>
                    </a:srgbClr>
                  </a:outerShdw>
                </a:effectLst>
                <a:latin typeface="Cambria" pitchFamily="18" charset="0"/>
              </a:rPr>
              <a:t>1</a:t>
            </a:r>
            <a:r>
              <a:rPr lang="en-US" sz="2300" dirty="0">
                <a:solidFill>
                  <a:srgbClr val="FF0000"/>
                </a:solidFill>
                <a:effectLst>
                  <a:outerShdw blurRad="38100" dist="38100" dir="2700000" algn="tl">
                    <a:srgbClr val="000000">
                      <a:alpha val="43137"/>
                    </a:srgbClr>
                  </a:outerShdw>
                </a:effectLst>
                <a:latin typeface="Cambria" pitchFamily="18" charset="0"/>
              </a:rPr>
              <a:t> and monotonic function g(·): </a:t>
            </a:r>
            <a:r>
              <a:rPr lang="en-US" sz="2300" i="1" dirty="0">
                <a:solidFill>
                  <a:srgbClr val="FF0000"/>
                </a:solidFill>
                <a:effectLst>
                  <a:outerShdw blurRad="38100" dist="38100" dir="2700000" algn="tl">
                    <a:srgbClr val="000000">
                      <a:alpha val="43137"/>
                    </a:srgbClr>
                  </a:outerShdw>
                </a:effectLst>
                <a:latin typeface="Cambria" pitchFamily="18" charset="0"/>
              </a:rPr>
              <a:t>A</a:t>
            </a:r>
            <a:r>
              <a:rPr lang="en-US" sz="2300" dirty="0">
                <a:solidFill>
                  <a:srgbClr val="FF0000"/>
                </a:solidFill>
                <a:effectLst>
                  <a:outerShdw blurRad="38100" dist="38100" dir="2700000" algn="tl">
                    <a:srgbClr val="000000">
                      <a:alpha val="43137"/>
                    </a:srgbClr>
                  </a:outerShdw>
                </a:effectLst>
                <a:latin typeface="Cambria" pitchFamily="18" charset="0"/>
              </a:rPr>
              <a:t> → </a:t>
            </a:r>
            <a:r>
              <a:rPr lang="en-US" sz="2300" i="1" dirty="0">
                <a:solidFill>
                  <a:srgbClr val="FF0000"/>
                </a:solidFill>
                <a:effectLst>
                  <a:outerShdw blurRad="38100" dist="38100" dir="2700000" algn="tl">
                    <a:srgbClr val="000000">
                      <a:alpha val="43137"/>
                    </a:srgbClr>
                  </a:outerShdw>
                </a:effectLst>
                <a:latin typeface="Cambria" pitchFamily="18" charset="0"/>
              </a:rPr>
              <a:t>X</a:t>
            </a: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The standard, rationality properties of loss functions impose restrictions on the structure of the underlying loss functions</a:t>
            </a:r>
          </a:p>
        </p:txBody>
      </p:sp>
      <p:cxnSp>
        <p:nvCxnSpPr>
          <p:cNvPr id="19" name="Straight Connector 16"/>
          <p:cNvCxnSpPr/>
          <p:nvPr/>
        </p:nvCxnSpPr>
        <p:spPr>
          <a:xfrm>
            <a:off x="251520" y="148478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2771775" y="5613400"/>
            <a:ext cx="4087813" cy="450850"/>
            <a:chOff x="1746" y="3536"/>
            <a:chExt cx="2575" cy="284"/>
          </a:xfrm>
        </p:grpSpPr>
        <p:sp>
          <p:nvSpPr>
            <p:cNvPr id="6" name="AutoShape 3"/>
            <p:cNvSpPr>
              <a:spLocks noChangeAspect="1" noChangeArrowheads="1" noTextEdit="1"/>
            </p:cNvSpPr>
            <p:nvPr/>
          </p:nvSpPr>
          <p:spPr bwMode="auto">
            <a:xfrm>
              <a:off x="1746" y="3536"/>
              <a:ext cx="2575"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 y="3536"/>
              <a:ext cx="258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3725369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507288" cy="566936"/>
          </a:xfrm>
        </p:spPr>
        <p:txBody>
          <a:bodyPr>
            <a:noAutofit/>
          </a:bodyPr>
          <a:lstStyle/>
          <a:p>
            <a:pPr algn="l"/>
            <a:r>
              <a:rPr lang="en-US" sz="3200" dirty="0">
                <a:solidFill>
                  <a:srgbClr val="002060"/>
                </a:solidFill>
                <a:latin typeface="Cambria" panose="02040503050406030204" pitchFamily="18" charset="0"/>
              </a:rPr>
              <a:t>The Recovery Problem</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17</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484784"/>
            <a:ext cx="8964488" cy="4335061"/>
          </a:xfrm>
          <a:prstGeom prst="rect">
            <a:avLst/>
          </a:prstGeom>
        </p:spPr>
        <p:txBody>
          <a:bodyPr vert="horz" lIns="91440" tIns="45720" rIns="91440" bIns="45720" rtlCol="0">
            <a:noAutofit/>
          </a:bodyPr>
          <a:lstStyle/>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This theorem states that an objective function U(x,α) and choice space </a:t>
            </a:r>
            <a:r>
              <a:rPr lang="en-US" sz="2100" i="1" dirty="0">
                <a:latin typeface="Cambria" pitchFamily="18" charset="0"/>
              </a:rPr>
              <a:t>A</a:t>
            </a:r>
            <a:r>
              <a:rPr lang="en-US" sz="2100" dirty="0">
                <a:latin typeface="Cambria" pitchFamily="18" charset="0"/>
              </a:rPr>
              <a:t> are consistent with the loss </a:t>
            </a:r>
            <a:r>
              <a:rPr lang="en-US" sz="2100" i="1" dirty="0">
                <a:latin typeface="Cambria" pitchFamily="18" charset="0"/>
              </a:rPr>
              <a:t>L</a:t>
            </a:r>
            <a:r>
              <a:rPr lang="en-US" sz="2100" dirty="0">
                <a:latin typeface="Cambria" pitchFamily="18" charset="0"/>
              </a:rPr>
              <a:t>(</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if and only if they can be obtained from the function −</a:t>
            </a:r>
            <a:r>
              <a:rPr lang="en-US" sz="2100" i="1" dirty="0">
                <a:latin typeface="Cambria" pitchFamily="18" charset="0"/>
              </a:rPr>
              <a:t> L</a:t>
            </a:r>
            <a:r>
              <a:rPr lang="en-US" sz="2100" dirty="0">
                <a:latin typeface="Cambria" pitchFamily="18" charset="0"/>
              </a:rPr>
              <a:t>(</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by one or both of the two types of transformations (called “inessential”)</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These consist of either transforming the action monotonically or of  adding some quantity f(x) that does not depend on the optimal action</a:t>
            </a:r>
          </a:p>
          <a:p>
            <a:pPr marL="342900" indent="-342900">
              <a:lnSpc>
                <a:spcPts val="2500"/>
              </a:lnSpc>
              <a:spcBef>
                <a:spcPts val="500"/>
              </a:spcBef>
              <a:spcAft>
                <a:spcPts val="300"/>
              </a:spcAft>
              <a:buClr>
                <a:srgbClr val="FF0000"/>
              </a:buClr>
              <a:buSzPct val="100000"/>
              <a:buFont typeface="Wingdings" pitchFamily="2" charset="2"/>
              <a:buChar char="§"/>
            </a:pPr>
            <a:r>
              <a:rPr lang="it-IT" sz="2300" dirty="0" err="1">
                <a:latin typeface="Cambria" pitchFamily="18" charset="0"/>
              </a:rPr>
              <a:t>Therefore</a:t>
            </a:r>
            <a:r>
              <a:rPr lang="it-IT" sz="2300" dirty="0">
                <a:latin typeface="Cambria" pitchFamily="18" charset="0"/>
              </a:rPr>
              <a:t> </a:t>
            </a:r>
            <a:r>
              <a:rPr lang="en-US" sz="2300" dirty="0">
                <a:solidFill>
                  <a:srgbClr val="FF0000"/>
                </a:solidFill>
                <a:effectLst>
                  <a:outerShdw blurRad="38100" dist="38100" dir="2700000" algn="tl">
                    <a:srgbClr val="000000">
                      <a:alpha val="43137"/>
                    </a:srgbClr>
                  </a:outerShdw>
                </a:effectLst>
                <a:latin typeface="Cambria" pitchFamily="18" charset="0"/>
              </a:rPr>
              <a:t>the relationship between decision makers’ loss functions and their underlying decision problems is tight but far from unique</a:t>
            </a:r>
          </a:p>
          <a:p>
            <a:pPr marL="342900" indent="-342900">
              <a:lnSpc>
                <a:spcPts val="2500"/>
              </a:lnSpc>
              <a:spcBef>
                <a:spcPts val="500"/>
              </a:spcBef>
              <a:spcAft>
                <a:spcPts val="100"/>
              </a:spcAft>
              <a:buClr>
                <a:srgbClr val="FF0000"/>
              </a:buClr>
              <a:buSzPct val="100000"/>
              <a:buFont typeface="Wingdings" pitchFamily="2" charset="2"/>
              <a:buChar char="§"/>
            </a:pPr>
            <a:r>
              <a:rPr lang="en-US" sz="2300" dirty="0">
                <a:latin typeface="Cambria" pitchFamily="18" charset="0"/>
              </a:rPr>
              <a:t>The most frequently used loss function in statistics is </a:t>
            </a:r>
            <a:r>
              <a:rPr lang="en-US" sz="2300" dirty="0" err="1">
                <a:latin typeface="Cambria" pitchFamily="18" charset="0"/>
              </a:rPr>
              <a:t>unquestio-nably</a:t>
            </a:r>
            <a:r>
              <a:rPr lang="en-US" sz="2300" dirty="0">
                <a:latin typeface="Cambria" pitchFamily="18" charset="0"/>
              </a:rPr>
              <a:t> the squared-error form:</a:t>
            </a:r>
            <a:br>
              <a:rPr lang="en-US" sz="2300" dirty="0">
                <a:latin typeface="Cambria" pitchFamily="18" charset="0"/>
              </a:rPr>
            </a:br>
            <a:br>
              <a:rPr lang="en-US" sz="1100" dirty="0">
                <a:latin typeface="Cambria" pitchFamily="18" charset="0"/>
              </a:rPr>
            </a:br>
            <a:r>
              <a:rPr lang="en-US" sz="2300" dirty="0">
                <a:latin typeface="Cambria" pitchFamily="18" charset="0"/>
              </a:rPr>
              <a:t>which satisfies standard properties</a:t>
            </a:r>
          </a:p>
          <a:p>
            <a:pPr marL="342900" indent="-342900">
              <a:lnSpc>
                <a:spcPts val="2500"/>
              </a:lnSpc>
              <a:spcBef>
                <a:spcPts val="500"/>
              </a:spcBef>
              <a:spcAft>
                <a:spcPts val="300"/>
              </a:spcAft>
              <a:buClr>
                <a:srgbClr val="FF0000"/>
              </a:buClr>
              <a:buSzPct val="100000"/>
              <a:buFont typeface="Wingdings" pitchFamily="2" charset="2"/>
              <a:buChar char="§"/>
            </a:pPr>
            <a:r>
              <a:rPr lang="it-IT" sz="2300" dirty="0" err="1">
                <a:latin typeface="Cambria" pitchFamily="18" charset="0"/>
              </a:rPr>
              <a:t>It</a:t>
            </a:r>
            <a:r>
              <a:rPr lang="it-IT" sz="2300" dirty="0">
                <a:latin typeface="Cambria" pitchFamily="18" charset="0"/>
              </a:rPr>
              <a:t> must be </a:t>
            </a:r>
            <a:r>
              <a:rPr lang="it-IT" sz="2300" dirty="0" err="1">
                <a:latin typeface="Cambria" pitchFamily="18" charset="0"/>
              </a:rPr>
              <a:t>that</a:t>
            </a:r>
            <a:r>
              <a:rPr lang="it-IT" sz="2300" dirty="0">
                <a:latin typeface="Cambria" pitchFamily="18" charset="0"/>
              </a:rPr>
              <a:t> for an </a:t>
            </a:r>
            <a:r>
              <a:rPr lang="en-US" sz="2300" dirty="0">
                <a:latin typeface="Cambria" pitchFamily="18" charset="0"/>
              </a:rPr>
              <a:t>arbitrary squared-error function with </a:t>
            </a:r>
            <a:r>
              <a:rPr lang="en-US" sz="2300" i="1" dirty="0">
                <a:latin typeface="Cambria" pitchFamily="18" charset="0"/>
              </a:rPr>
              <a:t>k</a:t>
            </a:r>
            <a:r>
              <a:rPr lang="en-US" sz="2300" dirty="0">
                <a:latin typeface="Cambria" pitchFamily="18" charset="0"/>
              </a:rPr>
              <a:t> &gt; 0, an objective function U(·, ·): </a:t>
            </a:r>
            <a:r>
              <a:rPr lang="en-US" sz="2300" i="1" dirty="0">
                <a:latin typeface="Cambria" pitchFamily="18" charset="0"/>
              </a:rPr>
              <a:t>X </a:t>
            </a:r>
            <a:r>
              <a:rPr lang="en-US" sz="2300" dirty="0">
                <a:latin typeface="Cambria" pitchFamily="18" charset="0"/>
              </a:rPr>
              <a:t>× </a:t>
            </a:r>
            <a:r>
              <a:rPr lang="en-US" sz="2300" i="1" dirty="0">
                <a:latin typeface="Cambria" pitchFamily="18" charset="0"/>
              </a:rPr>
              <a:t>A</a:t>
            </a:r>
            <a:r>
              <a:rPr lang="en-US" sz="2300" dirty="0">
                <a:latin typeface="Cambria" pitchFamily="18" charset="0"/>
              </a:rPr>
              <a:t> →R</a:t>
            </a:r>
            <a:r>
              <a:rPr lang="en-US" sz="2300" baseline="30000" dirty="0">
                <a:latin typeface="Cambria" pitchFamily="18" charset="0"/>
              </a:rPr>
              <a:t>1</a:t>
            </a:r>
            <a:r>
              <a:rPr lang="en-US" sz="2300" dirty="0">
                <a:latin typeface="Cambria" pitchFamily="18" charset="0"/>
              </a:rPr>
              <a:t> with strictly monotonic optimal action α(·) will generate </a:t>
            </a:r>
            <a:r>
              <a:rPr lang="en-US" sz="2300" dirty="0" err="1">
                <a:latin typeface="Cambria" pitchFamily="18" charset="0"/>
              </a:rPr>
              <a:t>L</a:t>
            </a:r>
            <a:r>
              <a:rPr lang="en-US" sz="2300" baseline="-25000" dirty="0" err="1">
                <a:latin typeface="Cambria" pitchFamily="18" charset="0"/>
              </a:rPr>
              <a:t>Sq</a:t>
            </a:r>
            <a:r>
              <a:rPr lang="en-US" sz="2300" dirty="0">
                <a:latin typeface="Cambria" pitchFamily="18" charset="0"/>
              </a:rPr>
              <a:t>(·, ·) as its loss </a:t>
            </a:r>
            <a:r>
              <a:rPr lang="en-US" sz="2300" dirty="0" err="1">
                <a:latin typeface="Cambria" pitchFamily="18" charset="0"/>
              </a:rPr>
              <a:t>iff</a:t>
            </a:r>
            <a:r>
              <a:rPr lang="en-US" sz="2300" dirty="0">
                <a:latin typeface="Cambria" pitchFamily="18" charset="0"/>
              </a:rPr>
              <a:t>:</a:t>
            </a: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en-US" sz="2500" dirty="0">
                <a:latin typeface="Cambria" pitchFamily="18" charset="0"/>
              </a:rPr>
              <a:t>The relationship between decision makers’ loss functions and their underlying decision problems is tight but far from unique</a:t>
            </a:r>
          </a:p>
        </p:txBody>
      </p:sp>
      <p:cxnSp>
        <p:nvCxnSpPr>
          <p:cNvPr id="19" name="Straight Connector 16"/>
          <p:cNvCxnSpPr/>
          <p:nvPr/>
        </p:nvCxnSpPr>
        <p:spPr>
          <a:xfrm>
            <a:off x="251520" y="148478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7" name="Group 4"/>
          <p:cNvGrpSpPr>
            <a:grpSpLocks noChangeAspect="1"/>
          </p:cNvGrpSpPr>
          <p:nvPr/>
        </p:nvGrpSpPr>
        <p:grpSpPr bwMode="auto">
          <a:xfrm>
            <a:off x="3721100" y="4764088"/>
            <a:ext cx="4965700" cy="431800"/>
            <a:chOff x="2344" y="3001"/>
            <a:chExt cx="3128" cy="272"/>
          </a:xfrm>
        </p:grpSpPr>
        <p:sp>
          <p:nvSpPr>
            <p:cNvPr id="8" name="AutoShape 3"/>
            <p:cNvSpPr>
              <a:spLocks noChangeAspect="1" noChangeArrowheads="1" noTextEdit="1"/>
            </p:cNvSpPr>
            <p:nvPr/>
          </p:nvSpPr>
          <p:spPr bwMode="auto">
            <a:xfrm>
              <a:off x="2344" y="3001"/>
              <a:ext cx="3128"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 y="3001"/>
              <a:ext cx="3133"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531050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2"/>
          <p:cNvGrpSpPr>
            <a:grpSpLocks noChangeAspect="1"/>
          </p:cNvGrpSpPr>
          <p:nvPr/>
        </p:nvGrpSpPr>
        <p:grpSpPr bwMode="auto">
          <a:xfrm>
            <a:off x="900113" y="5949280"/>
            <a:ext cx="7169150" cy="498475"/>
            <a:chOff x="567" y="3793"/>
            <a:chExt cx="4516" cy="314"/>
          </a:xfrm>
        </p:grpSpPr>
        <p:sp>
          <p:nvSpPr>
            <p:cNvPr id="17" name="AutoShape 11"/>
            <p:cNvSpPr>
              <a:spLocks noChangeAspect="1" noChangeArrowheads="1" noTextEdit="1"/>
            </p:cNvSpPr>
            <p:nvPr/>
          </p:nvSpPr>
          <p:spPr bwMode="auto">
            <a:xfrm>
              <a:off x="567" y="3793"/>
              <a:ext cx="4516"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27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 y="3793"/>
              <a:ext cx="4521"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olo 1"/>
          <p:cNvSpPr>
            <a:spLocks noGrp="1"/>
          </p:cNvSpPr>
          <p:nvPr>
            <p:ph type="title"/>
          </p:nvPr>
        </p:nvSpPr>
        <p:spPr>
          <a:xfrm>
            <a:off x="179512" y="125760"/>
            <a:ext cx="8712968" cy="566936"/>
          </a:xfrm>
        </p:spPr>
        <p:txBody>
          <a:bodyPr>
            <a:noAutofit/>
          </a:bodyPr>
          <a:lstStyle/>
          <a:p>
            <a:pPr algn="l"/>
            <a:r>
              <a:rPr lang="en-US" sz="2900" dirty="0">
                <a:solidFill>
                  <a:srgbClr val="002060"/>
                </a:solidFill>
                <a:latin typeface="Cambria" panose="02040503050406030204" pitchFamily="18" charset="0"/>
              </a:rPr>
              <a:t>The Recovery Problem: the Odd Case of Ms. Quadratic</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18</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1628800"/>
            <a:ext cx="8964488" cy="4335061"/>
          </a:xfrm>
          <a:prstGeom prst="rect">
            <a:avLst/>
          </a:prstGeom>
        </p:spPr>
        <p:txBody>
          <a:bodyPr vert="horz" lIns="91440" tIns="45720" rIns="91440" bIns="45720" rtlCol="0">
            <a:noAutofit/>
          </a:bodyPr>
          <a:lstStyle/>
          <a:p>
            <a:pPr lvl="1">
              <a:lnSpc>
                <a:spcPts val="2500"/>
              </a:lnSpc>
              <a:spcBef>
                <a:spcPts val="500"/>
              </a:spcBef>
              <a:spcAft>
                <a:spcPts val="300"/>
              </a:spcAft>
              <a:buClr>
                <a:srgbClr val="FF0000"/>
              </a:buClr>
              <a:buSzPct val="100000"/>
            </a:pPr>
            <a:endParaRPr lang="it-IT" sz="2300" dirty="0">
              <a:latin typeface="Cambria" pitchFamily="18" charset="0"/>
            </a:endParaRPr>
          </a:p>
          <a:p>
            <a:pPr lvl="1">
              <a:lnSpc>
                <a:spcPts val="2500"/>
              </a:lnSpc>
              <a:spcBef>
                <a:spcPts val="500"/>
              </a:spcBef>
              <a:spcAft>
                <a:spcPts val="300"/>
              </a:spcAft>
              <a:buClr>
                <a:srgbClr val="FF0000"/>
              </a:buClr>
              <a:buSzPct val="100000"/>
            </a:pPr>
            <a:r>
              <a:rPr lang="en-US" sz="2300" dirty="0">
                <a:latin typeface="Cambria" pitchFamily="18" charset="0"/>
              </a:rPr>
              <a:t>for some function f (·): </a:t>
            </a:r>
            <a:r>
              <a:rPr lang="en-US" sz="2300" i="1" dirty="0">
                <a:latin typeface="Cambria" pitchFamily="18" charset="0"/>
              </a:rPr>
              <a:t>X</a:t>
            </a:r>
            <a:r>
              <a:rPr lang="en-US" sz="2300" dirty="0">
                <a:latin typeface="Cambria" pitchFamily="18" charset="0"/>
              </a:rPr>
              <a:t> → R</a:t>
            </a:r>
            <a:r>
              <a:rPr lang="en-US" sz="2300" baseline="30000" dirty="0">
                <a:latin typeface="Cambria" pitchFamily="18" charset="0"/>
              </a:rPr>
              <a:t>1</a:t>
            </a:r>
            <a:r>
              <a:rPr lang="en-US" sz="2300" dirty="0">
                <a:latin typeface="Cambria" pitchFamily="18" charset="0"/>
              </a:rPr>
              <a:t> and monotonic function g(·): </a:t>
            </a:r>
            <a:r>
              <a:rPr lang="en-US" sz="2300" i="1" dirty="0">
                <a:latin typeface="Cambria" pitchFamily="18" charset="0"/>
              </a:rPr>
              <a:t>A</a:t>
            </a:r>
            <a:r>
              <a:rPr lang="en-US" sz="2300" dirty="0">
                <a:latin typeface="Cambria" pitchFamily="18" charset="0"/>
              </a:rPr>
              <a:t> → </a:t>
            </a:r>
            <a:r>
              <a:rPr lang="en-US" sz="2300" i="1" dirty="0">
                <a:latin typeface="Cambria" pitchFamily="18" charset="0"/>
              </a:rPr>
              <a:t>X</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solidFill>
                  <a:srgbClr val="FF0000"/>
                </a:solidFill>
                <a:effectLst>
                  <a:outerShdw blurRad="38100" dist="38100" dir="2700000" algn="tl">
                    <a:srgbClr val="000000">
                      <a:alpha val="43137"/>
                    </a:srgbClr>
                  </a:outerShdw>
                </a:effectLst>
                <a:latin typeface="Cambria" pitchFamily="18" charset="0"/>
              </a:rPr>
              <a:t>Utility functions of this form are not particularly standard</a:t>
            </a:r>
            <a:r>
              <a:rPr lang="en-US" sz="2300" dirty="0">
                <a:latin typeface="Cambria" pitchFamily="18" charset="0"/>
              </a:rPr>
              <a:t>!</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One property is that changes in the level of the choice variable α do not affect the curvature (i.e. the second and higher order derivatives) of U(x, α) with respect to x, but only lead to uniform changes in the level and slope with respect to x</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For any pair of values α</a:t>
            </a:r>
            <a:r>
              <a:rPr lang="en-US" sz="2100" baseline="-25000" dirty="0">
                <a:latin typeface="Cambria" pitchFamily="18" charset="0"/>
              </a:rPr>
              <a:t>1</a:t>
            </a:r>
            <a:r>
              <a:rPr lang="en-US" sz="2100" dirty="0">
                <a:latin typeface="Cambria" pitchFamily="18" charset="0"/>
              </a:rPr>
              <a:t>, α</a:t>
            </a:r>
            <a:r>
              <a:rPr lang="en-US" sz="2100" baseline="-25000" dirty="0">
                <a:latin typeface="Cambria" pitchFamily="18" charset="0"/>
              </a:rPr>
              <a:t>2</a:t>
            </a:r>
            <a:r>
              <a:rPr lang="en-US" sz="2100" dirty="0">
                <a:latin typeface="Cambria" pitchFamily="18" charset="0"/>
              </a:rPr>
              <a:t> ∈ </a:t>
            </a:r>
            <a:r>
              <a:rPr lang="en-US" sz="2100" i="1" dirty="0">
                <a:latin typeface="Cambria" pitchFamily="18" charset="0"/>
              </a:rPr>
              <a:t>A</a:t>
            </a:r>
            <a:r>
              <a:rPr lang="en-US" sz="2100" dirty="0">
                <a:latin typeface="Cambria" pitchFamily="18" charset="0"/>
              </a:rPr>
              <a:t>, the difference U(</a:t>
            </a:r>
            <a:r>
              <a:rPr lang="en-US" sz="2100" i="1" dirty="0">
                <a:latin typeface="Cambria" pitchFamily="18" charset="0"/>
              </a:rPr>
              <a:t>x</a:t>
            </a:r>
            <a:r>
              <a:rPr lang="en-US" sz="2100" dirty="0">
                <a:latin typeface="Cambria" pitchFamily="18" charset="0"/>
              </a:rPr>
              <a:t>, α</a:t>
            </a:r>
            <a:r>
              <a:rPr lang="en-US" sz="2100" baseline="-25000" dirty="0">
                <a:latin typeface="Cambria" pitchFamily="18" charset="0"/>
              </a:rPr>
              <a:t>1</a:t>
            </a:r>
            <a:r>
              <a:rPr lang="en-US" sz="2100" dirty="0">
                <a:latin typeface="Cambria" pitchFamily="18" charset="0"/>
              </a:rPr>
              <a:t>) − U(</a:t>
            </a:r>
            <a:r>
              <a:rPr lang="en-US" sz="2100" i="1" dirty="0">
                <a:latin typeface="Cambria" pitchFamily="18" charset="0"/>
              </a:rPr>
              <a:t>x</a:t>
            </a:r>
            <a:r>
              <a:rPr lang="en-US" sz="2100" dirty="0">
                <a:latin typeface="Cambria" pitchFamily="18" charset="0"/>
              </a:rPr>
              <a:t>, α</a:t>
            </a:r>
            <a:r>
              <a:rPr lang="en-US" sz="2100" baseline="-25000" dirty="0">
                <a:latin typeface="Cambria" pitchFamily="18" charset="0"/>
              </a:rPr>
              <a:t>2</a:t>
            </a:r>
            <a:r>
              <a:rPr lang="en-US" sz="2100" dirty="0">
                <a:latin typeface="Cambria" pitchFamily="18" charset="0"/>
              </a:rPr>
              <a:t>) is an affine function of </a:t>
            </a:r>
            <a:r>
              <a:rPr lang="en-US" sz="2100" i="1" dirty="0">
                <a:latin typeface="Cambria" pitchFamily="18" charset="0"/>
              </a:rPr>
              <a:t>x</a:t>
            </a:r>
            <a:r>
              <a:rPr lang="en-US" sz="2100" dirty="0">
                <a:latin typeface="Cambria" pitchFamily="18" charset="0"/>
              </a:rPr>
              <a:t>:</a:t>
            </a:r>
          </a:p>
          <a:p>
            <a:pPr marL="342900" indent="-342900">
              <a:lnSpc>
                <a:spcPts val="2500"/>
              </a:lnSpc>
              <a:spcBef>
                <a:spcPts val="500"/>
              </a:spcBef>
              <a:spcAft>
                <a:spcPts val="300"/>
              </a:spcAft>
              <a:buClr>
                <a:srgbClr val="FF0000"/>
              </a:buClr>
              <a:buSzPct val="100000"/>
              <a:buFont typeface="Wingdings" pitchFamily="2" charset="2"/>
              <a:buChar char="§"/>
            </a:pPr>
            <a:endParaRPr lang="en-US" sz="2300" dirty="0">
              <a:latin typeface="Cambria" pitchFamily="18" charset="0"/>
            </a:endParaRP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Another disturbing property is revealed by the canonical form of the utility function that leads to a squared loss:</a:t>
            </a:r>
          </a:p>
          <a:p>
            <a:pPr marL="342900" indent="-342900">
              <a:lnSpc>
                <a:spcPts val="2500"/>
              </a:lnSpc>
              <a:spcBef>
                <a:spcPts val="500"/>
              </a:spcBef>
              <a:spcAft>
                <a:spcPts val="300"/>
              </a:spcAft>
              <a:buClr>
                <a:srgbClr val="FF0000"/>
              </a:buClr>
              <a:buSzPct val="100000"/>
              <a:buFont typeface="Wingdings" pitchFamily="2" charset="2"/>
              <a:buChar char="§"/>
            </a:pPr>
            <a:endParaRPr lang="it-IT"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570" y="697230"/>
            <a:ext cx="8892430" cy="759182"/>
          </a:xfrm>
          <a:prstGeom prst="rect">
            <a:avLst/>
          </a:prstGeom>
          <a:noFill/>
        </p:spPr>
        <p:txBody>
          <a:bodyPr wrap="square" rtlCol="0">
            <a:spAutoFit/>
          </a:bodyPr>
          <a:lstStyle/>
          <a:p>
            <a:pPr>
              <a:lnSpc>
                <a:spcPts val="2600"/>
              </a:lnSpc>
              <a:spcBef>
                <a:spcPts val="500"/>
              </a:spcBef>
              <a:spcAft>
                <a:spcPts val="300"/>
              </a:spcAft>
              <a:buClr>
                <a:srgbClr val="FF0000"/>
              </a:buClr>
              <a:buSzPct val="100000"/>
            </a:pPr>
            <a:r>
              <a:rPr lang="it-IT" sz="2500" dirty="0">
                <a:latin typeface="Cambria" pitchFamily="18" charset="0"/>
              </a:rPr>
              <a:t>The utility </a:t>
            </a:r>
            <a:r>
              <a:rPr lang="it-IT" sz="2500" dirty="0" err="1">
                <a:latin typeface="Cambria" pitchFamily="18" charset="0"/>
              </a:rPr>
              <a:t>functions</a:t>
            </a:r>
            <a:r>
              <a:rPr lang="it-IT" sz="2500" dirty="0">
                <a:latin typeface="Cambria" pitchFamily="18" charset="0"/>
              </a:rPr>
              <a:t> </a:t>
            </a:r>
            <a:r>
              <a:rPr lang="it-IT" sz="2500" dirty="0" err="1">
                <a:latin typeface="Cambria" pitchFamily="18" charset="0"/>
              </a:rPr>
              <a:t>recoverable</a:t>
            </a:r>
            <a:r>
              <a:rPr lang="it-IT" sz="2500" dirty="0">
                <a:latin typeface="Cambria" pitchFamily="18" charset="0"/>
              </a:rPr>
              <a:t> from standard </a:t>
            </a:r>
            <a:r>
              <a:rPr lang="it-IT" sz="2500" dirty="0" err="1">
                <a:latin typeface="Cambria" pitchFamily="18" charset="0"/>
              </a:rPr>
              <a:t>quadratic</a:t>
            </a:r>
            <a:r>
              <a:rPr lang="it-IT" sz="2500" dirty="0">
                <a:latin typeface="Cambria" pitchFamily="18" charset="0"/>
              </a:rPr>
              <a:t> </a:t>
            </a:r>
            <a:r>
              <a:rPr lang="it-IT" sz="2500" dirty="0" err="1">
                <a:latin typeface="Cambria" pitchFamily="18" charset="0"/>
              </a:rPr>
              <a:t>loss</a:t>
            </a:r>
            <a:r>
              <a:rPr lang="it-IT" sz="2500" dirty="0">
                <a:latin typeface="Cambria" pitchFamily="18" charset="0"/>
              </a:rPr>
              <a:t> </a:t>
            </a:r>
            <a:r>
              <a:rPr lang="it-IT" sz="2500" dirty="0" err="1">
                <a:latin typeface="Cambria" pitchFamily="18" charset="0"/>
              </a:rPr>
              <a:t>functions</a:t>
            </a:r>
            <a:r>
              <a:rPr lang="it-IT" sz="2500" dirty="0">
                <a:latin typeface="Cambria" pitchFamily="18" charset="0"/>
              </a:rPr>
              <a:t> are </a:t>
            </a:r>
            <a:r>
              <a:rPr lang="it-IT" sz="2500" dirty="0" err="1">
                <a:latin typeface="Cambria" pitchFamily="18" charset="0"/>
              </a:rPr>
              <a:t>rather</a:t>
            </a:r>
            <a:r>
              <a:rPr lang="it-IT" sz="2500" dirty="0">
                <a:latin typeface="Cambria" pitchFamily="18" charset="0"/>
              </a:rPr>
              <a:t> </a:t>
            </a:r>
            <a:r>
              <a:rPr lang="it-IT" sz="2500" dirty="0" err="1">
                <a:latin typeface="Cambria" pitchFamily="18" charset="0"/>
              </a:rPr>
              <a:t>unusual</a:t>
            </a:r>
            <a:r>
              <a:rPr lang="it-IT" sz="2500" dirty="0">
                <a:latin typeface="Cambria" pitchFamily="18" charset="0"/>
              </a:rPr>
              <a:t> and </a:t>
            </a:r>
            <a:r>
              <a:rPr lang="it-IT" sz="2500" dirty="0" err="1">
                <a:latin typeface="Cambria" pitchFamily="18" charset="0"/>
              </a:rPr>
              <a:t>have</a:t>
            </a:r>
            <a:r>
              <a:rPr lang="it-IT" sz="2500" dirty="0">
                <a:latin typeface="Cambria" pitchFamily="18" charset="0"/>
              </a:rPr>
              <a:t> </a:t>
            </a:r>
            <a:r>
              <a:rPr lang="it-IT" sz="2500" dirty="0" err="1">
                <a:latin typeface="Cambria" pitchFamily="18" charset="0"/>
              </a:rPr>
              <a:t>odd</a:t>
            </a:r>
            <a:r>
              <a:rPr lang="it-IT" sz="2500" dirty="0">
                <a:latin typeface="Cambria" pitchFamily="18" charset="0"/>
              </a:rPr>
              <a:t> </a:t>
            </a:r>
            <a:r>
              <a:rPr lang="it-IT" sz="2500" dirty="0" err="1">
                <a:latin typeface="Cambria" pitchFamily="18" charset="0"/>
              </a:rPr>
              <a:t>properties</a:t>
            </a:r>
            <a:endParaRPr lang="en-US" sz="2500" dirty="0">
              <a:latin typeface="Cambria" pitchFamily="18" charset="0"/>
            </a:endParaRPr>
          </a:p>
        </p:txBody>
      </p:sp>
      <p:cxnSp>
        <p:nvCxnSpPr>
          <p:cNvPr id="19" name="Straight Connector 16"/>
          <p:cNvCxnSpPr/>
          <p:nvPr/>
        </p:nvCxnSpPr>
        <p:spPr>
          <a:xfrm>
            <a:off x="251520" y="1484784"/>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2454275" y="1533525"/>
            <a:ext cx="4565650" cy="527050"/>
            <a:chOff x="1546" y="966"/>
            <a:chExt cx="2876" cy="332"/>
          </a:xfrm>
        </p:grpSpPr>
        <p:sp>
          <p:nvSpPr>
            <p:cNvPr id="6" name="AutoShape 3"/>
            <p:cNvSpPr>
              <a:spLocks noChangeAspect="1" noChangeArrowheads="1" noTextEdit="1"/>
            </p:cNvSpPr>
            <p:nvPr/>
          </p:nvSpPr>
          <p:spPr bwMode="auto">
            <a:xfrm>
              <a:off x="1546" y="966"/>
              <a:ext cx="2876"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2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6" y="966"/>
              <a:ext cx="2881"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8"/>
          <p:cNvGrpSpPr>
            <a:grpSpLocks noChangeAspect="1"/>
          </p:cNvGrpSpPr>
          <p:nvPr/>
        </p:nvGrpSpPr>
        <p:grpSpPr bwMode="auto">
          <a:xfrm>
            <a:off x="611188" y="4941168"/>
            <a:ext cx="8367712" cy="371475"/>
            <a:chOff x="385" y="3360"/>
            <a:chExt cx="5271" cy="234"/>
          </a:xfrm>
        </p:grpSpPr>
        <p:sp>
          <p:nvSpPr>
            <p:cNvPr id="9" name="AutoShape 7"/>
            <p:cNvSpPr>
              <a:spLocks noChangeAspect="1" noChangeArrowheads="1" noTextEdit="1"/>
            </p:cNvSpPr>
            <p:nvPr/>
          </p:nvSpPr>
          <p:spPr bwMode="auto">
            <a:xfrm>
              <a:off x="385" y="3360"/>
              <a:ext cx="5271"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27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 y="3360"/>
              <a:ext cx="5276"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221631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25760"/>
            <a:ext cx="8712968" cy="566936"/>
          </a:xfrm>
        </p:spPr>
        <p:txBody>
          <a:bodyPr>
            <a:noAutofit/>
          </a:bodyPr>
          <a:lstStyle/>
          <a:p>
            <a:pPr algn="l"/>
            <a:r>
              <a:rPr lang="en-US" sz="2900" dirty="0">
                <a:solidFill>
                  <a:srgbClr val="002060"/>
                </a:solidFill>
                <a:latin typeface="Cambria" panose="02040503050406030204" pitchFamily="18" charset="0"/>
              </a:rPr>
              <a:t>The Recovery Problem: the Odd Case of Ms. Quadratic</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19</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179512" y="692696"/>
            <a:ext cx="8964488" cy="4335061"/>
          </a:xfrm>
          <a:prstGeom prst="rect">
            <a:avLst/>
          </a:prstGeom>
        </p:spPr>
        <p:txBody>
          <a:bodyPr vert="horz" lIns="91440" tIns="45720" rIns="91440" bIns="45720" rtlCol="0">
            <a:noAutofit/>
          </a:bodyPr>
          <a:lstStyle/>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E.g., this implies that when a firm faces a realized output price of </a:t>
            </a:r>
            <a:r>
              <a:rPr lang="en-US" sz="2100" i="1" dirty="0">
                <a:latin typeface="Cambria" pitchFamily="18" charset="0"/>
              </a:rPr>
              <a:t>x</a:t>
            </a:r>
            <a:r>
              <a:rPr lang="en-US" sz="2100" dirty="0">
                <a:latin typeface="Cambria" pitchFamily="18" charset="0"/>
              </a:rPr>
              <a:t>, its shortfall from optimal profits due to having planned for an output price of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only depends upon the difference between </a:t>
            </a:r>
            <a:r>
              <a:rPr lang="en-US" sz="2100" i="1" dirty="0">
                <a:latin typeface="Cambria" pitchFamily="18" charset="0"/>
              </a:rPr>
              <a:t>x</a:t>
            </a:r>
            <a:r>
              <a:rPr lang="en-US" sz="2100" dirty="0">
                <a:latin typeface="Cambria" pitchFamily="18" charset="0"/>
              </a:rPr>
              <a:t> and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(their square), and not upon how high or how low the two values are</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Thus, the profit shortfall from having </a:t>
            </a:r>
            <a:r>
              <a:rPr lang="en-US" sz="2100" dirty="0" err="1">
                <a:latin typeface="Cambria" pitchFamily="18" charset="0"/>
              </a:rPr>
              <a:t>underpredicted</a:t>
            </a:r>
            <a:r>
              <a:rPr lang="en-US" sz="2100" dirty="0">
                <a:latin typeface="Cambria" pitchFamily="18" charset="0"/>
              </a:rPr>
              <a:t> a realized output price of $10 by one dollar is the same as the profit shortfall from having </a:t>
            </a:r>
            <a:r>
              <a:rPr lang="en-US" sz="2100" dirty="0" err="1">
                <a:latin typeface="Cambria" pitchFamily="18" charset="0"/>
              </a:rPr>
              <a:t>underpredicted</a:t>
            </a:r>
            <a:r>
              <a:rPr lang="en-US" sz="2100" dirty="0">
                <a:latin typeface="Cambria" pitchFamily="18" charset="0"/>
              </a:rPr>
              <a:t> a realized price of $2 by one dollar</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This is clearly unrealistic in any decision problem which exhibits “wealth effects” or “location effects” in the uncertain variable</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E.g., as a firm could make money if the realized output price was $7, but would want to shut down if the realized output price was only $4 (in which case there would be no profit loss at all from having </a:t>
            </a:r>
            <a:r>
              <a:rPr lang="en-US" sz="2100" dirty="0" err="1">
                <a:latin typeface="Cambria" pitchFamily="18" charset="0"/>
              </a:rPr>
              <a:t>underpredicted</a:t>
            </a:r>
            <a:r>
              <a:rPr lang="en-US" sz="2100" dirty="0">
                <a:latin typeface="Cambria" pitchFamily="18" charset="0"/>
              </a:rPr>
              <a:t> the price by $1)</a:t>
            </a:r>
          </a:p>
          <a:p>
            <a:pPr marL="342900" indent="-342900">
              <a:lnSpc>
                <a:spcPts val="2500"/>
              </a:lnSpc>
              <a:spcBef>
                <a:spcPts val="500"/>
              </a:spcBef>
              <a:spcAft>
                <a:spcPts val="300"/>
              </a:spcAft>
              <a:buClr>
                <a:srgbClr val="FF0000"/>
              </a:buClr>
              <a:buSzPct val="100000"/>
              <a:buFont typeface="Wingdings" pitchFamily="2" charset="2"/>
              <a:buChar char="§"/>
            </a:pPr>
            <a:r>
              <a:rPr lang="en-US" sz="2300" dirty="0">
                <a:latin typeface="Cambria" pitchFamily="18" charset="0"/>
              </a:rPr>
              <a:t>One argument for the squared-error form is that if the forecast errors </a:t>
            </a:r>
            <a:r>
              <a:rPr lang="en-US" sz="2000" i="1" dirty="0" err="1">
                <a:latin typeface="Cambria" pitchFamily="18" charset="0"/>
              </a:rPr>
              <a:t>x</a:t>
            </a:r>
            <a:r>
              <a:rPr lang="en-US" sz="2000" i="1" baseline="-25000" dirty="0" err="1">
                <a:latin typeface="Cambria" pitchFamily="18" charset="0"/>
              </a:rPr>
              <a:t>R</a:t>
            </a:r>
            <a:r>
              <a:rPr lang="en-US" sz="2000" dirty="0">
                <a:latin typeface="Cambria" pitchFamily="18" charset="0"/>
              </a:rPr>
              <a:t> - </a:t>
            </a:r>
            <a:r>
              <a:rPr lang="en-US" sz="2000" i="1" dirty="0" err="1">
                <a:latin typeface="Cambria" pitchFamily="18" charset="0"/>
              </a:rPr>
              <a:t>x</a:t>
            </a:r>
            <a:r>
              <a:rPr lang="en-US" sz="2000" i="1" baseline="-25000" dirty="0" err="1">
                <a:latin typeface="Cambria" pitchFamily="18" charset="0"/>
              </a:rPr>
              <a:t>F</a:t>
            </a:r>
            <a:r>
              <a:rPr lang="en-US" sz="2300" dirty="0">
                <a:latin typeface="Cambria" pitchFamily="18" charset="0"/>
              </a:rPr>
              <a:t> are not too big then this functional form is the </a:t>
            </a:r>
            <a:r>
              <a:rPr lang="en-US" sz="2300" dirty="0">
                <a:solidFill>
                  <a:srgbClr val="FF0000"/>
                </a:solidFill>
                <a:effectLst>
                  <a:outerShdw blurRad="38100" dist="38100" dir="2700000" algn="tl">
                    <a:srgbClr val="000000">
                      <a:alpha val="43137"/>
                    </a:srgbClr>
                  </a:outerShdw>
                </a:effectLst>
                <a:latin typeface="Cambria" pitchFamily="18" charset="0"/>
              </a:rPr>
              <a:t>natural second-order approximation to any smooth loss function</a:t>
            </a:r>
            <a:r>
              <a:rPr lang="en-US" sz="2300" dirty="0">
                <a:latin typeface="Cambria" pitchFamily="18" charset="0"/>
              </a:rPr>
              <a:t> that exhibits the necessary properties stated earlier</a:t>
            </a:r>
          </a:p>
          <a:p>
            <a:pPr marL="342900" indent="-342900">
              <a:lnSpc>
                <a:spcPts val="2500"/>
              </a:lnSpc>
              <a:spcBef>
                <a:spcPts val="300"/>
              </a:spcBef>
              <a:spcAft>
                <a:spcPts val="300"/>
              </a:spcAft>
              <a:buClr>
                <a:srgbClr val="FF0000"/>
              </a:buClr>
              <a:buSzPct val="100000"/>
              <a:buFont typeface="Wingdings" pitchFamily="2" charset="2"/>
              <a:buChar char="§"/>
            </a:pPr>
            <a:r>
              <a:rPr lang="en-US" sz="2300" dirty="0">
                <a:latin typeface="Cambria" pitchFamily="18" charset="0"/>
              </a:rPr>
              <a:t>However, this argument is fallacious</a:t>
            </a: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21"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2929173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4260850" y="766763"/>
            <a:ext cx="4841875" cy="4246562"/>
            <a:chOff x="2684" y="483"/>
            <a:chExt cx="3050" cy="2675"/>
          </a:xfrm>
        </p:grpSpPr>
        <p:sp>
          <p:nvSpPr>
            <p:cNvPr id="6" name="AutoShape 3"/>
            <p:cNvSpPr>
              <a:spLocks noChangeAspect="1" noChangeArrowheads="1" noTextEdit="1"/>
            </p:cNvSpPr>
            <p:nvPr/>
          </p:nvSpPr>
          <p:spPr bwMode="auto">
            <a:xfrm>
              <a:off x="2684" y="483"/>
              <a:ext cx="3050" cy="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4" y="483"/>
              <a:ext cx="3053" cy="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olo 1"/>
          <p:cNvSpPr>
            <a:spLocks noGrp="1"/>
          </p:cNvSpPr>
          <p:nvPr>
            <p:ph type="title"/>
          </p:nvPr>
        </p:nvSpPr>
        <p:spPr>
          <a:xfrm>
            <a:off x="179512" y="125760"/>
            <a:ext cx="8712968" cy="566936"/>
          </a:xfrm>
        </p:spPr>
        <p:txBody>
          <a:bodyPr>
            <a:noAutofit/>
          </a:bodyPr>
          <a:lstStyle/>
          <a:p>
            <a:pPr algn="l"/>
            <a:r>
              <a:rPr lang="en-US" sz="2900" dirty="0">
                <a:solidFill>
                  <a:srgbClr val="002060"/>
                </a:solidFill>
                <a:latin typeface="Cambria" panose="02040503050406030204" pitchFamily="18" charset="0"/>
              </a:rPr>
              <a:t>The Recovery Problem: the Odd Case of Ms. Quadratic</a:t>
            </a:r>
          </a:p>
        </p:txBody>
      </p:sp>
      <p:sp>
        <p:nvSpPr>
          <p:cNvPr id="5" name="Segnaposto numero diapositiva 4"/>
          <p:cNvSpPr>
            <a:spLocks noGrp="1"/>
          </p:cNvSpPr>
          <p:nvPr>
            <p:ph type="sldNum" sz="quarter" idx="12"/>
          </p:nvPr>
        </p:nvSpPr>
        <p:spPr>
          <a:xfrm>
            <a:off x="8234064" y="6379656"/>
            <a:ext cx="586408" cy="341819"/>
          </a:xfrm>
        </p:spPr>
        <p:txBody>
          <a:bodyPr/>
          <a:lstStyle/>
          <a:p>
            <a:fld id="{2EE6D222-EDF4-40E1-B0EF-AE4CFE199BCC}" type="slidenum">
              <a:rPr lang="en-US" sz="1800" smtClean="0">
                <a:solidFill>
                  <a:schemeClr val="tx1">
                    <a:lumMod val="75000"/>
                    <a:lumOff val="25000"/>
                  </a:schemeClr>
                </a:solidFill>
                <a:latin typeface="Cambria" panose="02040503050406030204" pitchFamily="18" charset="0"/>
              </a:rPr>
              <a:pPr/>
              <a:t>20</a:t>
            </a:fld>
            <a:endParaRPr lang="en-US" sz="1800" dirty="0">
              <a:solidFill>
                <a:schemeClr val="tx1">
                  <a:lumMod val="75000"/>
                  <a:lumOff val="25000"/>
                </a:schemeClr>
              </a:solidFill>
              <a:latin typeface="Cambria" panose="02040503050406030204" pitchFamily="18" charset="0"/>
            </a:endParaRPr>
          </a:p>
        </p:txBody>
      </p:sp>
      <p:sp>
        <p:nvSpPr>
          <p:cNvPr id="13" name="Segnaposto contenuto 2"/>
          <p:cNvSpPr txBox="1">
            <a:spLocks/>
          </p:cNvSpPr>
          <p:nvPr/>
        </p:nvSpPr>
        <p:spPr>
          <a:xfrm>
            <a:off x="0" y="764704"/>
            <a:ext cx="9144000" cy="4335061"/>
          </a:xfrm>
          <a:prstGeom prst="rect">
            <a:avLst/>
          </a:prstGeom>
        </p:spPr>
        <p:txBody>
          <a:bodyPr vert="horz" lIns="91440" tIns="45720" rIns="91440" bIns="45720" rtlCol="0">
            <a:noAutofit/>
          </a:bodyPr>
          <a:lstStyle/>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The figure shows the level </a:t>
            </a:r>
            <a:br>
              <a:rPr lang="en-US" sz="2100" dirty="0">
                <a:latin typeface="Cambria" pitchFamily="18" charset="0"/>
              </a:rPr>
            </a:br>
            <a:r>
              <a:rPr lang="en-US" sz="2100" dirty="0">
                <a:latin typeface="Cambria" pitchFamily="18" charset="0"/>
              </a:rPr>
              <a:t>curves of some smooth loss </a:t>
            </a:r>
            <a:br>
              <a:rPr lang="en-US" sz="2100" dirty="0">
                <a:latin typeface="Cambria" pitchFamily="18" charset="0"/>
              </a:rPr>
            </a:br>
            <a:r>
              <a:rPr lang="en-US" sz="2100" i="1" dirty="0">
                <a:latin typeface="Cambria" pitchFamily="18" charset="0"/>
              </a:rPr>
              <a:t>L</a:t>
            </a:r>
            <a:r>
              <a:rPr lang="en-US" sz="2100" dirty="0">
                <a:latin typeface="Cambria" pitchFamily="18" charset="0"/>
              </a:rPr>
              <a:t>(</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along with the region </a:t>
            </a:r>
            <a:br>
              <a:rPr lang="en-US" sz="2100" dirty="0">
                <a:latin typeface="Cambria" pitchFamily="18" charset="0"/>
              </a:rPr>
            </a:br>
            <a:r>
              <a:rPr lang="en-US" sz="2100" dirty="0">
                <a:latin typeface="Cambria" pitchFamily="18" charset="0"/>
              </a:rPr>
              <a:t>where |</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a:t>
            </a:r>
            <a:r>
              <a:rPr lang="en-US" sz="2100" dirty="0">
                <a:latin typeface="Cambria" pitchFamily="18" charset="0"/>
                <a:sym typeface="tci2" panose="00000400000000000000" pitchFamily="2" charset="2"/>
              </a:rPr>
              <a:t></a:t>
            </a:r>
            <a:r>
              <a:rPr lang="en-US" sz="2100" dirty="0">
                <a:latin typeface="Cambria" pitchFamily="18" charset="0"/>
                <a:sym typeface="tci1" panose="00000400000000000000" pitchFamily="2" charset="2"/>
              </a:rPr>
              <a:t> some small </a:t>
            </a:r>
            <a:r>
              <a:rPr lang="en-US" sz="2100" dirty="0">
                <a:latin typeface="Cambria" pitchFamily="18" charset="0"/>
              </a:rPr>
              <a:t>, </a:t>
            </a:r>
            <a:br>
              <a:rPr lang="en-US" sz="2100" dirty="0">
                <a:latin typeface="Cambria" pitchFamily="18" charset="0"/>
              </a:rPr>
            </a:br>
            <a:r>
              <a:rPr lang="en-US" sz="2100" dirty="0">
                <a:latin typeface="Cambria" pitchFamily="18" charset="0"/>
              </a:rPr>
              <a:t>a constant-width band about </a:t>
            </a:r>
            <a:br>
              <a:rPr lang="en-US" sz="2100" dirty="0">
                <a:latin typeface="Cambria" pitchFamily="18" charset="0"/>
              </a:rPr>
            </a:br>
            <a:r>
              <a:rPr lang="en-US" sz="2100" dirty="0">
                <a:latin typeface="Cambria" pitchFamily="18" charset="0"/>
              </a:rPr>
              <a:t>the 45° line</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This region does not constitute</a:t>
            </a:r>
            <a:br>
              <a:rPr lang="en-US" sz="2100" dirty="0">
                <a:latin typeface="Cambria" pitchFamily="18" charset="0"/>
              </a:rPr>
            </a:br>
            <a:r>
              <a:rPr lang="en-US" sz="2100" dirty="0">
                <a:latin typeface="Cambria" pitchFamily="18" charset="0"/>
              </a:rPr>
              <a:t>a small neighborhood in R</a:t>
            </a:r>
            <a:r>
              <a:rPr lang="en-US" sz="2100" baseline="30000" dirty="0">
                <a:latin typeface="Cambria" pitchFamily="18" charset="0"/>
              </a:rPr>
              <a:t>2</a:t>
            </a:r>
            <a:r>
              <a:rPr lang="en-US" sz="2100" dirty="0">
                <a:latin typeface="Cambria" pitchFamily="18" charset="0"/>
              </a:rPr>
              <a:t>, </a:t>
            </a:r>
            <a:br>
              <a:rPr lang="en-US" sz="2100" dirty="0">
                <a:latin typeface="Cambria" pitchFamily="18" charset="0"/>
              </a:rPr>
            </a:br>
            <a:r>
              <a:rPr lang="en-US" sz="2100" dirty="0">
                <a:latin typeface="Cambria" pitchFamily="18" charset="0"/>
              </a:rPr>
              <a:t>even as </a:t>
            </a:r>
            <a:r>
              <a:rPr lang="en-US" sz="2100" dirty="0">
                <a:latin typeface="Cambria" pitchFamily="18" charset="0"/>
                <a:sym typeface="tci1" panose="00000400000000000000" pitchFamily="2" charset="2"/>
              </a:rPr>
              <a:t></a:t>
            </a:r>
            <a:r>
              <a:rPr lang="en-US" sz="2100" dirty="0">
                <a:latin typeface="Cambria" pitchFamily="18" charset="0"/>
              </a:rPr>
              <a:t> → 0</a:t>
            </a:r>
          </a:p>
          <a:p>
            <a:pPr marL="800100" lvl="1" indent="-342900">
              <a:lnSpc>
                <a:spcPts val="2300"/>
              </a:lnSpc>
              <a:spcBef>
                <a:spcPts val="200"/>
              </a:spcBef>
              <a:spcAft>
                <a:spcPts val="200"/>
              </a:spcAft>
              <a:buClr>
                <a:srgbClr val="FF0000"/>
              </a:buClr>
              <a:buSzPct val="100000"/>
              <a:buFont typeface="Courier New" panose="02070309020205020404" pitchFamily="49" charset="0"/>
              <a:buChar char="o"/>
            </a:pPr>
            <a:r>
              <a:rPr lang="en-US" sz="2100" dirty="0">
                <a:latin typeface="Cambria" pitchFamily="18" charset="0"/>
              </a:rPr>
              <a:t>The 2</a:t>
            </a:r>
            <a:r>
              <a:rPr lang="en-US" sz="2100" baseline="30000" dirty="0">
                <a:latin typeface="Cambria" pitchFamily="18" charset="0"/>
              </a:rPr>
              <a:t>nd</a:t>
            </a:r>
            <a:r>
              <a:rPr lang="en-US" sz="2100" dirty="0">
                <a:latin typeface="Cambria" pitchFamily="18" charset="0"/>
              </a:rPr>
              <a:t> order approximation </a:t>
            </a:r>
            <a:br>
              <a:rPr lang="en-US" sz="2100" dirty="0">
                <a:latin typeface="Cambria" pitchFamily="18" charset="0"/>
              </a:rPr>
            </a:br>
            <a:r>
              <a:rPr lang="en-US" sz="2100" dirty="0">
                <a:latin typeface="Cambria" pitchFamily="18" charset="0"/>
              </a:rPr>
              <a:t>to </a:t>
            </a:r>
            <a:r>
              <a:rPr lang="en-US" sz="2100" i="1" dirty="0">
                <a:latin typeface="Cambria" pitchFamily="18" charset="0"/>
              </a:rPr>
              <a:t>L</a:t>
            </a:r>
            <a:r>
              <a:rPr lang="en-US" sz="2100" dirty="0">
                <a:latin typeface="Cambria" pitchFamily="18" charset="0"/>
              </a:rPr>
              <a:t>(</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when </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and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are </a:t>
            </a:r>
            <a:br>
              <a:rPr lang="en-US" sz="2100" dirty="0">
                <a:latin typeface="Cambria" pitchFamily="18" charset="0"/>
              </a:rPr>
            </a:br>
            <a:r>
              <a:rPr lang="en-US" sz="2100" dirty="0">
                <a:latin typeface="Cambria" pitchFamily="18" charset="0"/>
              </a:rPr>
              <a:t>both small and approximately </a:t>
            </a:r>
            <a:br>
              <a:rPr lang="en-US" sz="2100" dirty="0">
                <a:latin typeface="Cambria" pitchFamily="18" charset="0"/>
              </a:rPr>
            </a:br>
            <a:r>
              <a:rPr lang="en-US" sz="2100" dirty="0">
                <a:latin typeface="Cambria" pitchFamily="18" charset="0"/>
              </a:rPr>
              <a:t>equal to each other is not the </a:t>
            </a:r>
            <a:br>
              <a:rPr lang="en-US" sz="2100" dirty="0">
                <a:latin typeface="Cambria" pitchFamily="18" charset="0"/>
              </a:rPr>
            </a:br>
            <a:r>
              <a:rPr lang="en-US" sz="2100" dirty="0">
                <a:latin typeface="Cambria" pitchFamily="18" charset="0"/>
              </a:rPr>
              <a:t>same as the 2</a:t>
            </a:r>
            <a:r>
              <a:rPr lang="en-US" sz="2100" baseline="30000" dirty="0">
                <a:latin typeface="Cambria" pitchFamily="18" charset="0"/>
              </a:rPr>
              <a:t>nd</a:t>
            </a:r>
            <a:r>
              <a:rPr lang="en-US" sz="2100" dirty="0">
                <a:latin typeface="Cambria" pitchFamily="18" charset="0"/>
              </a:rPr>
              <a:t> order </a:t>
            </a:r>
            <a:br>
              <a:rPr lang="en-US" sz="2100" dirty="0">
                <a:latin typeface="Cambria" pitchFamily="18" charset="0"/>
              </a:rPr>
            </a:br>
            <a:r>
              <a:rPr lang="en-US" sz="2100" dirty="0">
                <a:latin typeface="Cambria" pitchFamily="18" charset="0"/>
              </a:rPr>
              <a:t>approximation to </a:t>
            </a:r>
            <a:r>
              <a:rPr lang="en-US" sz="2100" i="1" dirty="0">
                <a:latin typeface="Cambria" pitchFamily="18" charset="0"/>
              </a:rPr>
              <a:t>L</a:t>
            </a:r>
            <a:r>
              <a:rPr lang="en-US" sz="2100" dirty="0">
                <a:latin typeface="Cambria" pitchFamily="18" charset="0"/>
              </a:rPr>
              <a:t>(</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when </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and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are both large</a:t>
            </a:r>
          </a:p>
          <a:p>
            <a:pPr marL="800100" lvl="1" indent="-342900">
              <a:lnSpc>
                <a:spcPts val="2300"/>
              </a:lnSpc>
              <a:spcBef>
                <a:spcPts val="200"/>
              </a:spcBef>
              <a:spcAft>
                <a:spcPts val="300"/>
              </a:spcAft>
              <a:buClr>
                <a:srgbClr val="FF0000"/>
              </a:buClr>
              <a:buSzPct val="100000"/>
              <a:buFont typeface="Courier New" panose="02070309020205020404" pitchFamily="49" charset="0"/>
              <a:buChar char="o"/>
            </a:pPr>
            <a:r>
              <a:rPr lang="en-US" sz="2100" dirty="0">
                <a:latin typeface="Cambria" pitchFamily="18" charset="0"/>
              </a:rPr>
              <a:t>Legitimate 2</a:t>
            </a:r>
            <a:r>
              <a:rPr lang="en-US" sz="2100" baseline="30000" dirty="0">
                <a:latin typeface="Cambria" pitchFamily="18" charset="0"/>
              </a:rPr>
              <a:t>nd</a:t>
            </a:r>
            <a:r>
              <a:rPr lang="en-US" sz="2100" dirty="0">
                <a:latin typeface="Cambria" pitchFamily="18" charset="0"/>
              </a:rPr>
              <a:t> approx. can only be taken in over small neighborhoods of points in R</a:t>
            </a:r>
            <a:r>
              <a:rPr lang="en-US" sz="2100" baseline="30000" dirty="0">
                <a:latin typeface="Cambria" pitchFamily="18" charset="0"/>
              </a:rPr>
              <a:t>2</a:t>
            </a:r>
            <a:r>
              <a:rPr lang="en-US" sz="2100" dirty="0">
                <a:latin typeface="Cambria" pitchFamily="18" charset="0"/>
              </a:rPr>
              <a:t>, and not over bands (even narrow bands about the 45◦ line</a:t>
            </a:r>
          </a:p>
          <a:p>
            <a:pPr marL="800100" lvl="1" indent="-342900">
              <a:lnSpc>
                <a:spcPts val="2200"/>
              </a:lnSpc>
              <a:spcBef>
                <a:spcPts val="100"/>
              </a:spcBef>
              <a:spcAft>
                <a:spcPts val="300"/>
              </a:spcAft>
              <a:buClr>
                <a:srgbClr val="FF0000"/>
              </a:buClr>
              <a:buSzPct val="100000"/>
              <a:buFont typeface="Courier New" panose="02070309020205020404" pitchFamily="49" charset="0"/>
              <a:buChar char="o"/>
            </a:pPr>
            <a:r>
              <a:rPr lang="en-US" sz="2100" dirty="0">
                <a:latin typeface="Cambria" pitchFamily="18" charset="0"/>
              </a:rPr>
              <a:t>The “quadratic approximation” </a:t>
            </a:r>
            <a:r>
              <a:rPr lang="en-US" sz="2100" i="1" dirty="0" err="1">
                <a:latin typeface="Cambria" pitchFamily="18" charset="0"/>
              </a:rPr>
              <a:t>L</a:t>
            </a:r>
            <a:r>
              <a:rPr lang="en-US" sz="2100" i="1" baseline="-25000" dirty="0" err="1">
                <a:latin typeface="Cambria" pitchFamily="18" charset="0"/>
              </a:rPr>
              <a:t>Sq</a:t>
            </a:r>
            <a:r>
              <a:rPr lang="en-US" sz="2100" dirty="0">
                <a:latin typeface="Cambria" pitchFamily="18" charset="0"/>
              </a:rPr>
              <a:t>(</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 ≡ </a:t>
            </a:r>
            <a:r>
              <a:rPr lang="en-US" sz="2100" i="1" dirty="0">
                <a:latin typeface="Cambria" pitchFamily="18" charset="0"/>
              </a:rPr>
              <a:t>k</a:t>
            </a:r>
            <a:r>
              <a:rPr lang="en-US" sz="2100" dirty="0">
                <a:latin typeface="Cambria" pitchFamily="18" charset="0"/>
              </a:rPr>
              <a:t> (</a:t>
            </a:r>
            <a:r>
              <a:rPr lang="en-US" sz="2100" i="1" dirty="0" err="1">
                <a:latin typeface="Cambria" pitchFamily="18" charset="0"/>
              </a:rPr>
              <a:t>x</a:t>
            </a:r>
            <a:r>
              <a:rPr lang="en-US" sz="2100" i="1" baseline="-25000" dirty="0" err="1">
                <a:latin typeface="Cambria" pitchFamily="18" charset="0"/>
              </a:rPr>
              <a:t>R</a:t>
            </a:r>
            <a:r>
              <a:rPr lang="en-US" sz="2100" dirty="0">
                <a:latin typeface="Cambria" pitchFamily="18" charset="0"/>
              </a:rPr>
              <a:t> - </a:t>
            </a:r>
            <a:r>
              <a:rPr lang="en-US" sz="2100" i="1" dirty="0" err="1">
                <a:latin typeface="Cambria" pitchFamily="18" charset="0"/>
              </a:rPr>
              <a:t>x</a:t>
            </a:r>
            <a:r>
              <a:rPr lang="en-US" sz="2100" i="1" baseline="-25000" dirty="0" err="1">
                <a:latin typeface="Cambria" pitchFamily="18" charset="0"/>
              </a:rPr>
              <a:t>F</a:t>
            </a:r>
            <a:r>
              <a:rPr lang="en-US" sz="2100" dirty="0">
                <a:latin typeface="Cambria" pitchFamily="18" charset="0"/>
              </a:rPr>
              <a:t>)</a:t>
            </a:r>
            <a:r>
              <a:rPr lang="en-US" sz="2100" baseline="30000" dirty="0">
                <a:latin typeface="Cambria" pitchFamily="18" charset="0"/>
              </a:rPr>
              <a:t>2</a:t>
            </a:r>
            <a:r>
              <a:rPr lang="en-US" sz="2100" dirty="0">
                <a:latin typeface="Cambria" pitchFamily="18" charset="0"/>
              </a:rPr>
              <a:t> over such bands is not justified by Taylor’s theorem</a:t>
            </a:r>
            <a:endParaRPr lang="en-US" sz="2300" dirty="0">
              <a:latin typeface="Cambria" pitchFamily="18" charset="0"/>
            </a:endParaRPr>
          </a:p>
        </p:txBody>
      </p:sp>
      <p:cxnSp>
        <p:nvCxnSpPr>
          <p:cNvPr id="12"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251520" y="692696"/>
            <a:ext cx="8640960"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a:off x="251520" y="692696"/>
            <a:ext cx="8712968" cy="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17" name="Segnaposto piè di pagina 5"/>
          <p:cNvSpPr>
            <a:spLocks noGrp="1"/>
          </p:cNvSpPr>
          <p:nvPr>
            <p:ph type="ftr" sz="quarter" idx="11"/>
          </p:nvPr>
        </p:nvSpPr>
        <p:spPr>
          <a:xfrm>
            <a:off x="251520" y="6448251"/>
            <a:ext cx="8568952" cy="365125"/>
          </a:xfrm>
        </p:spPr>
        <p:txBody>
          <a:bodyPr/>
          <a:lstStyle/>
          <a:p>
            <a:r>
              <a:rPr lang="en-US" sz="1700" dirty="0">
                <a:solidFill>
                  <a:schemeClr val="tx1">
                    <a:lumMod val="75000"/>
                    <a:lumOff val="25000"/>
                  </a:schemeClr>
                </a:solidFill>
                <a:latin typeface="Cambria" panose="02040503050406030204" pitchFamily="18" charset="0"/>
              </a:rPr>
              <a:t>Lecture 1: Introduction and Review of Key Concepts – Prof. </a:t>
            </a:r>
            <a:r>
              <a:rPr lang="en-US" sz="1700" dirty="0" err="1">
                <a:solidFill>
                  <a:schemeClr val="tx1">
                    <a:lumMod val="75000"/>
                    <a:lumOff val="25000"/>
                  </a:schemeClr>
                </a:solidFill>
                <a:latin typeface="Cambria" panose="02040503050406030204" pitchFamily="18" charset="0"/>
              </a:rPr>
              <a:t>Guidolin</a:t>
            </a:r>
            <a:endParaRPr lang="en-US" sz="1700" dirty="0">
              <a:solidFill>
                <a:schemeClr val="tx1">
                  <a:lumMod val="75000"/>
                  <a:lumOff val="25000"/>
                </a:schemeClr>
              </a:solidFill>
              <a:latin typeface="Cambria" panose="02040503050406030204" pitchFamily="18" charset="0"/>
            </a:endParaRPr>
          </a:p>
        </p:txBody>
      </p:sp>
    </p:spTree>
    <p:extLst>
      <p:ext uri="{BB962C8B-B14F-4D97-AF65-F5344CB8AC3E}">
        <p14:creationId xmlns:p14="http://schemas.microsoft.com/office/powerpoint/2010/main" val="320646373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60000"/>
            <a:lumOff val="40000"/>
          </a:schemeClr>
        </a:solidFill>
        <a:ln w="6350">
          <a:solidFill>
            <a:schemeClr val="tx1"/>
          </a:solidFill>
        </a:ln>
      </a:spPr>
      <a:bodyPr rtlCol="0" anchor="ctr"/>
      <a:lstStyle>
        <a:defPPr algn="ctr">
          <a:defRPr dirty="0" smtClean="0">
            <a:solidFill>
              <a:schemeClr val="accent3">
                <a:lumMod val="60000"/>
                <a:lumOff val="40000"/>
              </a:schemeClr>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29704</TotalTime>
  <Words>2687</Words>
  <Application>Microsoft Office PowerPoint</Application>
  <PresentationFormat>Presentazione su schermo (4:3)</PresentationFormat>
  <Paragraphs>234</Paragraphs>
  <Slides>20</Slides>
  <Notes>20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20</vt:i4>
      </vt:variant>
    </vt:vector>
  </HeadingPairs>
  <TitlesOfParts>
    <vt:vector size="26" baseType="lpstr">
      <vt:lpstr>Arial</vt:lpstr>
      <vt:lpstr>Calibri</vt:lpstr>
      <vt:lpstr>Cambria</vt:lpstr>
      <vt:lpstr>Courier New</vt:lpstr>
      <vt:lpstr>Wingdings</vt:lpstr>
      <vt:lpstr>Tema di Office</vt:lpstr>
      <vt:lpstr>Lecture 1: Introduction and review of key concepts: Loss functions and decision theory; forecast evaluation</vt:lpstr>
      <vt:lpstr>Overview</vt:lpstr>
      <vt:lpstr>Generalities</vt:lpstr>
      <vt:lpstr>Generalities</vt:lpstr>
      <vt:lpstr>Generalities</vt:lpstr>
      <vt:lpstr>Generalities</vt:lpstr>
      <vt:lpstr>Generalities</vt:lpstr>
      <vt:lpstr>Generalities</vt:lpstr>
      <vt:lpstr>Generalities</vt:lpstr>
      <vt:lpstr>Statistical vs. Economic Loss Functions</vt:lpstr>
      <vt:lpstr>Economic Loss Functions</vt:lpstr>
      <vt:lpstr>Economic Loss Functions: The Set-Up</vt:lpstr>
      <vt:lpstr>Economic Loss Functions: The Set-Up</vt:lpstr>
      <vt:lpstr>Economic Loss Functions: The Set-Up</vt:lpstr>
      <vt:lpstr>Economic Loss Functions: The Set-Up</vt:lpstr>
      <vt:lpstr>The Recovery Problem</vt:lpstr>
      <vt:lpstr>The Recovery Problem</vt:lpstr>
      <vt:lpstr>The Recovery Problem: the Odd Case of Ms. Quadratic</vt:lpstr>
      <vt:lpstr>The Recovery Problem: the Odd Case of Ms. Quadratic</vt:lpstr>
      <vt:lpstr>The Recovery Problem: the Odd Case of Ms. Quadratic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Economic Value of Timing Higher Order (Co-)Moments in Bull and Bear Markets</dc:title>
  <dc:creator>Guidolin</dc:creator>
  <cp:lastModifiedBy>Massimo Guidolin</cp:lastModifiedBy>
  <cp:revision>2181</cp:revision>
  <cp:lastPrinted>2020-01-28T01:48:29Z</cp:lastPrinted>
  <dcterms:created xsi:type="dcterms:W3CDTF">2011-03-19T08:59:19Z</dcterms:created>
  <dcterms:modified xsi:type="dcterms:W3CDTF">2020-01-28T01:50:41Z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aa69c048-7be2-4007-9277-fb52953fc042</vt:lpwstr>
  </property>
  <property fmtid="{D5CDD505-2E9C-101B-9397-08002B2CF9AE}" pid="3" name="UBISClassification">
    <vt:lpwstr>PUBLIC</vt:lpwstr>
  </property>
  <property fmtid="{D5CDD505-2E9C-101B-9397-08002B2CF9AE}" pid="4" name="UNICREDIT_CLASSIFICATION">
    <vt:lpwstr>UNICREDIT_PUBLIC</vt:lpwstr>
  </property>
</Properties>
</file>