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4" r:id="rId5"/>
    <p:sldId id="267" r:id="rId6"/>
    <p:sldId id="268" r:id="rId7"/>
    <p:sldId id="263" r:id="rId8"/>
    <p:sldId id="262" r:id="rId9"/>
    <p:sldId id="259" r:id="rId10"/>
    <p:sldId id="265" r:id="rId11"/>
    <p:sldId id="258" r:id="rId12"/>
    <p:sldId id="266" r:id="rId13"/>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BF8E54F-83D5-4CA2-95AE-895FF86488DE}" type="datetimeFigureOut">
              <a:rPr lang="it-IT" smtClean="0"/>
              <a:pPr/>
              <a:t>07/04/2014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D7BF837-2115-487C-AA98-1ACAEA7526A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8E54F-83D5-4CA2-95AE-895FF86488DE}" type="datetimeFigureOut">
              <a:rPr lang="it-IT" smtClean="0"/>
              <a:pPr/>
              <a:t>07/04/2014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BF837-2115-487C-AA98-1ACAEA7526A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2664295"/>
          </a:xfrm>
        </p:spPr>
        <p:txBody>
          <a:bodyPr>
            <a:normAutofit/>
          </a:bodyPr>
          <a:lstStyle/>
          <a:p>
            <a:pPr>
              <a:lnSpc>
                <a:spcPts val="4320"/>
              </a:lnSpc>
            </a:pPr>
            <a:r>
              <a:rPr lang="it-IT" sz="3600" dirty="0" smtClean="0"/>
              <a:t>Programma provvisorio e regole del corso di diritto comm. progredito (antitrust </a:t>
            </a:r>
            <a:r>
              <a:rPr lang="it-IT" sz="3600" dirty="0" err="1" smtClean="0"/>
              <a:t>law</a:t>
            </a:r>
            <a:r>
              <a:rPr lang="it-IT" sz="3600" dirty="0" smtClean="0"/>
              <a:t>)</a:t>
            </a:r>
            <a:br>
              <a:rPr lang="it-IT" sz="3600" dirty="0" smtClean="0"/>
            </a:br>
            <a:r>
              <a:rPr lang="it-IT" sz="3600" dirty="0" smtClean="0"/>
              <a:t>Cod. 50101</a:t>
            </a:r>
            <a:endParaRPr lang="it-IT" sz="3600" dirty="0"/>
          </a:p>
        </p:txBody>
      </p:sp>
      <p:sp>
        <p:nvSpPr>
          <p:cNvPr id="3" name="Sottotitolo 2"/>
          <p:cNvSpPr>
            <a:spLocks noGrp="1"/>
          </p:cNvSpPr>
          <p:nvPr>
            <p:ph type="subTitle" idx="1"/>
          </p:nvPr>
        </p:nvSpPr>
        <p:spPr>
          <a:xfrm>
            <a:off x="1187624" y="2852936"/>
            <a:ext cx="7128792" cy="3240360"/>
          </a:xfrm>
        </p:spPr>
        <p:txBody>
          <a:bodyPr>
            <a:normAutofit fontScale="40000" lnSpcReduction="20000"/>
          </a:bodyPr>
          <a:lstStyle/>
          <a:p>
            <a:endParaRPr lang="it-IT" dirty="0" smtClean="0">
              <a:solidFill>
                <a:schemeClr val="tx1"/>
              </a:solidFill>
            </a:endParaRPr>
          </a:p>
          <a:p>
            <a:r>
              <a:rPr lang="it-IT" sz="7400" b="1" dirty="0" smtClean="0">
                <a:solidFill>
                  <a:schemeClr val="tx1"/>
                </a:solidFill>
              </a:rPr>
              <a:t>A.A. 2013/14</a:t>
            </a:r>
          </a:p>
          <a:p>
            <a:endParaRPr lang="it-IT" sz="4500" dirty="0" smtClean="0">
              <a:solidFill>
                <a:schemeClr val="tx1"/>
              </a:solidFill>
            </a:endParaRPr>
          </a:p>
          <a:p>
            <a:r>
              <a:rPr lang="it-IT" sz="4500" dirty="0" smtClean="0">
                <a:solidFill>
                  <a:schemeClr val="tx1"/>
                </a:solidFill>
              </a:rPr>
              <a:t>Programma valido sia per gli studenti in corso, sia per le classi 0 (ex codice 6253)</a:t>
            </a:r>
          </a:p>
          <a:p>
            <a:endParaRPr lang="it-IT" sz="4500" dirty="0" smtClean="0">
              <a:solidFill>
                <a:schemeClr val="tx1"/>
              </a:solidFill>
            </a:endParaRPr>
          </a:p>
          <a:p>
            <a:r>
              <a:rPr lang="it-IT" sz="4500" b="1" dirty="0" smtClean="0">
                <a:solidFill>
                  <a:schemeClr val="tx1"/>
                </a:solidFill>
              </a:rPr>
              <a:t>Docenti: Federico </a:t>
            </a:r>
            <a:r>
              <a:rPr lang="it-IT" sz="4500" b="1" dirty="0" err="1" smtClean="0">
                <a:solidFill>
                  <a:schemeClr val="tx1"/>
                </a:solidFill>
              </a:rPr>
              <a:t>Ghezzi</a:t>
            </a:r>
            <a:r>
              <a:rPr lang="it-IT" sz="4500" b="1" dirty="0" smtClean="0">
                <a:solidFill>
                  <a:schemeClr val="tx1"/>
                </a:solidFill>
              </a:rPr>
              <a:t>; Mariateresa Maggiolino.</a:t>
            </a:r>
          </a:p>
          <a:p>
            <a:r>
              <a:rPr lang="it-IT" sz="4500" b="1" dirty="0" smtClean="0">
                <a:solidFill>
                  <a:schemeClr val="tx1"/>
                </a:solidFill>
              </a:rPr>
              <a:t>Teaching Assistant: dott.ssa Serena </a:t>
            </a:r>
            <a:r>
              <a:rPr lang="it-IT" sz="4500" b="1" dirty="0" err="1" smtClean="0">
                <a:solidFill>
                  <a:schemeClr val="tx1"/>
                </a:solidFill>
              </a:rPr>
              <a:t>Corbetta</a:t>
            </a:r>
            <a:r>
              <a:rPr lang="it-IT" sz="4500" b="1" dirty="0" smtClean="0">
                <a:solidFill>
                  <a:schemeClr val="tx1"/>
                </a:solidFill>
              </a:rPr>
              <a:t>.</a:t>
            </a:r>
          </a:p>
          <a:p>
            <a:endParaRPr lang="it-IT" sz="4500" dirty="0" smtClean="0">
              <a:solidFill>
                <a:schemeClr val="tx1"/>
              </a:solidFill>
            </a:endParaRPr>
          </a:p>
          <a:p>
            <a:r>
              <a:rPr lang="it-IT" sz="4500" dirty="0" smtClean="0">
                <a:solidFill>
                  <a:schemeClr val="tx1"/>
                </a:solidFill>
              </a:rPr>
              <a:t>(8 Crediti)</a:t>
            </a:r>
          </a:p>
          <a:p>
            <a:endParaRPr lang="it-IT" sz="45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sz="3200" dirty="0" smtClean="0"/>
              <a:t>(segue): le intese</a:t>
            </a:r>
            <a:endParaRPr lang="it-IT" sz="3200" dirty="0"/>
          </a:p>
        </p:txBody>
      </p:sp>
      <p:sp>
        <p:nvSpPr>
          <p:cNvPr id="3" name="Segnaposto contenuto 2"/>
          <p:cNvSpPr>
            <a:spLocks noGrp="1"/>
          </p:cNvSpPr>
          <p:nvPr>
            <p:ph idx="1"/>
          </p:nvPr>
        </p:nvSpPr>
        <p:spPr>
          <a:xfrm>
            <a:off x="457200" y="1052736"/>
            <a:ext cx="8229600" cy="5073427"/>
          </a:xfrm>
        </p:spPr>
        <p:txBody>
          <a:bodyPr>
            <a:noAutofit/>
          </a:bodyPr>
          <a:lstStyle/>
          <a:p>
            <a:pPr>
              <a:buNone/>
            </a:pPr>
            <a:r>
              <a:rPr lang="it-IT" sz="1800" dirty="0" smtClean="0"/>
              <a:t>	La nozione di impresa. Se anche </a:t>
            </a:r>
            <a:r>
              <a:rPr lang="it-IT" sz="1800" dirty="0" err="1" smtClean="0"/>
              <a:t>Ibraimovich</a:t>
            </a:r>
            <a:r>
              <a:rPr lang="it-IT" sz="1800" dirty="0" smtClean="0"/>
              <a:t> è un’</a:t>
            </a:r>
            <a:r>
              <a:rPr lang="it-IT" sz="1800" dirty="0" err="1" smtClean="0"/>
              <a:t>impresa…</a:t>
            </a:r>
            <a:r>
              <a:rPr lang="it-IT" sz="1800" dirty="0" smtClean="0"/>
              <a:t>. Imputazione dell’attività; intese infragruppo; successione di impresa.</a:t>
            </a:r>
          </a:p>
          <a:p>
            <a:pPr>
              <a:buNone/>
            </a:pPr>
            <a:r>
              <a:rPr lang="it-IT" sz="1800" dirty="0" smtClean="0"/>
              <a:t>	La concertazione e il problema della prova. Accordo, decisione di imprese e  pratica concordata. </a:t>
            </a:r>
          </a:p>
          <a:p>
            <a:pPr>
              <a:buNone/>
            </a:pPr>
            <a:r>
              <a:rPr lang="it-IT" sz="1800" dirty="0" smtClean="0"/>
              <a:t>	Le intese: quando vietarle? Una teoria ricostruttiva della nozione di sensibilità e consistenza. </a:t>
            </a:r>
          </a:p>
          <a:p>
            <a:pPr>
              <a:buNone/>
            </a:pPr>
            <a:r>
              <a:rPr lang="it-IT" sz="1800" dirty="0" smtClean="0"/>
              <a:t>	Intese orizzontali: dai cartelli agli accordi di cooperazione. La comunicazione della Commissione. Intese verticali (rinvio)</a:t>
            </a:r>
          </a:p>
          <a:p>
            <a:pPr>
              <a:buNone/>
            </a:pPr>
            <a:r>
              <a:rPr lang="it-IT" sz="1800" dirty="0" smtClean="0"/>
              <a:t>	Esenzioni e regolamenti di esenzione, con qualche riferimento alla storia dell’antitrust comunitario. </a:t>
            </a:r>
          </a:p>
          <a:p>
            <a:pPr>
              <a:buNone/>
            </a:pPr>
            <a:r>
              <a:rPr lang="it-IT" sz="1800" dirty="0"/>
              <a:t>	</a:t>
            </a:r>
            <a:r>
              <a:rPr lang="it-IT" sz="1800" dirty="0" smtClean="0"/>
              <a:t>Le sanzioni. I modelli di dissuasione ottimale. Indicazioni provenienti dall’analisi empirica. Le leggi antitrust sono inefficaci? Perché si dovrebbe essere clementi. I programmi di clemenza. </a:t>
            </a:r>
          </a:p>
          <a:p>
            <a:pPr>
              <a:buNone/>
            </a:pPr>
            <a:r>
              <a:rPr lang="it-IT" sz="1800" dirty="0" smtClean="0"/>
              <a:t>	La procedura. Perché intervenire </a:t>
            </a:r>
            <a:r>
              <a:rPr lang="it-IT" sz="1800" i="1" dirty="0" smtClean="0"/>
              <a:t>ex post</a:t>
            </a:r>
            <a:r>
              <a:rPr lang="it-IT" sz="1800" dirty="0" smtClean="0"/>
              <a:t>. La struttura della decisione standard. Diffida e sanzione; imposizione di misure comportamentali e strutturali. </a:t>
            </a:r>
          </a:p>
          <a:p>
            <a:pPr>
              <a:buNone/>
            </a:pPr>
            <a:r>
              <a:rPr lang="it-IT" sz="1800" dirty="0"/>
              <a:t>	</a:t>
            </a:r>
            <a:r>
              <a:rPr lang="it-IT" sz="1800" dirty="0" smtClean="0"/>
              <a:t>Altri poteri di decisione: misure cautelari e decisioni con impegni. L’Autorità si fa regolatore ? </a:t>
            </a:r>
          </a:p>
          <a:p>
            <a:endParaRPr lang="it-IT" sz="1800" dirty="0" smtClean="0"/>
          </a:p>
          <a:p>
            <a:endParaRPr lang="it-IT"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lstStyle/>
          <a:p>
            <a:r>
              <a:rPr lang="it-IT" sz="2800" dirty="0" smtClean="0"/>
              <a:t>(segue): Abusi e concentrazioni.</a:t>
            </a:r>
            <a:endParaRPr lang="it-IT" sz="2800" dirty="0"/>
          </a:p>
        </p:txBody>
      </p:sp>
      <p:sp>
        <p:nvSpPr>
          <p:cNvPr id="3" name="Segnaposto contenuto 2"/>
          <p:cNvSpPr>
            <a:spLocks noGrp="1"/>
          </p:cNvSpPr>
          <p:nvPr>
            <p:ph idx="1"/>
          </p:nvPr>
        </p:nvSpPr>
        <p:spPr>
          <a:xfrm>
            <a:off x="457200" y="980728"/>
            <a:ext cx="8229600" cy="5145435"/>
          </a:xfrm>
        </p:spPr>
        <p:txBody>
          <a:bodyPr>
            <a:normAutofit fontScale="47500" lnSpcReduction="20000"/>
          </a:bodyPr>
          <a:lstStyle/>
          <a:p>
            <a:pPr>
              <a:buNone/>
            </a:pPr>
            <a:r>
              <a:rPr lang="it-IT" dirty="0" smtClean="0"/>
              <a:t>	</a:t>
            </a:r>
            <a:r>
              <a:rPr lang="it-IT" sz="3400" dirty="0" smtClean="0"/>
              <a:t>La disciplina dell’abuso di posizione dominante e della monopolizzazione  dei mercati. Un’introduzione. Grande è brutto? Perché il monopolista dovrebbe comportarsi “come se” non fosse in posizione di dominio ? </a:t>
            </a:r>
          </a:p>
          <a:p>
            <a:pPr>
              <a:buNone/>
            </a:pPr>
            <a:r>
              <a:rPr lang="it-IT" sz="3400" dirty="0" smtClean="0"/>
              <a:t>	Posizione dominante e suo abuso. La “summa </a:t>
            </a:r>
            <a:r>
              <a:rPr lang="it-IT" sz="3400" dirty="0" err="1" smtClean="0"/>
              <a:t>divisio</a:t>
            </a:r>
            <a:r>
              <a:rPr lang="it-IT" sz="3400" dirty="0" smtClean="0"/>
              <a:t>” tra abusi di sfruttamento e abusi escludenti. Ragionamento circolare ? </a:t>
            </a:r>
          </a:p>
          <a:p>
            <a:pPr>
              <a:buNone/>
            </a:pPr>
            <a:r>
              <a:rPr lang="it-IT" sz="3400" dirty="0" smtClean="0"/>
              <a:t>	Le singole fattispecie abusive, con particolare riferimento al </a:t>
            </a:r>
            <a:r>
              <a:rPr lang="it-IT" sz="3400" dirty="0" err="1" smtClean="0"/>
              <a:t>predatory</a:t>
            </a:r>
            <a:r>
              <a:rPr lang="it-IT" sz="3400" dirty="0" smtClean="0"/>
              <a:t> </a:t>
            </a:r>
            <a:r>
              <a:rPr lang="it-IT" sz="3400" dirty="0" err="1" smtClean="0"/>
              <a:t>pricing</a:t>
            </a:r>
            <a:r>
              <a:rPr lang="it-IT" sz="3400" dirty="0" smtClean="0"/>
              <a:t> e al </a:t>
            </a:r>
            <a:r>
              <a:rPr lang="it-IT" sz="3400" dirty="0" err="1" smtClean="0"/>
              <a:t>refusal</a:t>
            </a:r>
            <a:r>
              <a:rPr lang="it-IT" sz="3400" dirty="0" smtClean="0"/>
              <a:t> </a:t>
            </a:r>
            <a:r>
              <a:rPr lang="it-IT" sz="3400" dirty="0" err="1" smtClean="0"/>
              <a:t>to</a:t>
            </a:r>
            <a:r>
              <a:rPr lang="it-IT" sz="3400" dirty="0" smtClean="0"/>
              <a:t> deal.</a:t>
            </a:r>
          </a:p>
          <a:p>
            <a:pPr>
              <a:buNone/>
            </a:pPr>
            <a:r>
              <a:rPr lang="it-IT" sz="3400" dirty="0" smtClean="0"/>
              <a:t>	Abusi di posizione dominante e diritti di proprietà intellettuale. Un approfondimento, dalle guide televisive alla grande saga Microsoft (e altro).</a:t>
            </a:r>
          </a:p>
          <a:p>
            <a:pPr>
              <a:buNone/>
            </a:pPr>
            <a:r>
              <a:rPr lang="it-IT" sz="3400" dirty="0" smtClean="0"/>
              <a:t>	</a:t>
            </a:r>
          </a:p>
          <a:p>
            <a:pPr>
              <a:buNone/>
            </a:pPr>
            <a:r>
              <a:rPr lang="it-IT" sz="3400" dirty="0"/>
              <a:t>	</a:t>
            </a:r>
            <a:r>
              <a:rPr lang="it-IT" sz="3400" dirty="0" smtClean="0"/>
              <a:t>La disciplina delle concentrazioni. Una panoramica generale. </a:t>
            </a:r>
          </a:p>
          <a:p>
            <a:pPr>
              <a:buNone/>
            </a:pPr>
            <a:r>
              <a:rPr lang="it-IT" sz="3400" dirty="0" smtClean="0"/>
              <a:t>	Le nozioni di concentrazione e controllo. Le fusioni. L’acquisto del controllo. Controllo esclusivo e congiunto. </a:t>
            </a:r>
          </a:p>
          <a:p>
            <a:pPr>
              <a:buNone/>
            </a:pPr>
            <a:r>
              <a:rPr lang="it-IT" sz="3400" dirty="0" smtClean="0"/>
              <a:t>	Le imprese comuni. L’obbligo di comunicazione in Italia e in Europa. La comunicazione preventiva. Casi dubbi:  </a:t>
            </a:r>
          </a:p>
          <a:p>
            <a:pPr>
              <a:buNone/>
            </a:pPr>
            <a:r>
              <a:rPr lang="it-IT" sz="3400" dirty="0" smtClean="0"/>
              <a:t>	La valutazione delle concentrazioni. Concentrazioni orizzontali. Effetti unilaterali e effetti coordinati. La valutazione delle concentrazioni. Concentrazioni conglomerali. </a:t>
            </a:r>
          </a:p>
          <a:p>
            <a:pPr>
              <a:buNone/>
            </a:pPr>
            <a:r>
              <a:rPr lang="it-IT" sz="3400" dirty="0" smtClean="0"/>
              <a:t>	I possibili esiti. In particolare: divieto, misure e impegni (i c.d. </a:t>
            </a:r>
            <a:r>
              <a:rPr lang="it-IT" sz="3400" dirty="0" err="1" smtClean="0"/>
              <a:t>remedies</a:t>
            </a:r>
            <a:r>
              <a:rPr lang="it-IT" sz="3400" dirty="0" smtClean="0"/>
              <a:t> strutturali e comportamentali). Il procedimento. Omesse comunicazioni. Mancato rispetto del divieto e delle misure. I poteri del governo. Il caso </a:t>
            </a:r>
            <a:r>
              <a:rPr lang="it-IT" sz="3400" dirty="0" err="1" smtClean="0"/>
              <a:t>Alitalia-Airone</a:t>
            </a:r>
            <a:r>
              <a:rPr lang="it-IT" sz="3400" dirty="0" smtClean="0"/>
              <a:t> (Cenni).</a:t>
            </a:r>
          </a:p>
          <a:p>
            <a:pPr>
              <a:buNone/>
            </a:pPr>
            <a:r>
              <a:rPr lang="it-IT" sz="3400" dirty="0" smtClean="0"/>
              <a:t>	</a:t>
            </a:r>
          </a:p>
          <a:p>
            <a:pPr>
              <a:buNone/>
            </a:pPr>
            <a:r>
              <a:rPr lang="it-IT" sz="3400" dirty="0"/>
              <a:t>	</a:t>
            </a:r>
            <a:r>
              <a:rPr lang="it-IT" sz="3400" dirty="0" smtClean="0"/>
              <a:t>Legami verticali e antitrust: intese, concentrazioni e abusi che coinvolgono imprese che operano a diversi livelli della filiera produttiva.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100" dirty="0" smtClean="0"/>
              <a:t>(Segue): enforcement, competenza, e limiti</a:t>
            </a:r>
            <a:r>
              <a:rPr lang="it-IT" dirty="0" smtClean="0"/>
              <a:t>.</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La sovrastruttura normativa. L’esenzione in relazione ai servizi di interesse economico generale, e i limiti. L’art. 8 e la separazione societaria. Il problema della sindacabilità delle disposizione di legge. La vicenda CIF e i piccoli fiammiferai. </a:t>
            </a:r>
          </a:p>
          <a:p>
            <a:r>
              <a:rPr lang="it-IT" dirty="0" smtClean="0"/>
              <a:t>Banche, assicurazioni, e imprese che operano nei settori delle telecomunicazioni e dei mass media. Sul se e come applicare la legge antitrust nei settori di tendenza. Le scelte italiane e la loro evoluzione. </a:t>
            </a:r>
          </a:p>
          <a:p>
            <a:r>
              <a:rPr lang="it-IT" dirty="0" smtClean="0"/>
              <a:t>L’Autorità garante e i giudici. Il ruolo e le competenze dei giudici amministrativi. Il private enforcement, la nullità e il risarcimento dei danni.</a:t>
            </a:r>
          </a:p>
          <a:p>
            <a:r>
              <a:rPr lang="it-IT" dirty="0" smtClean="0"/>
              <a:t>Alcuni approfondimenti. I legami personali tra imprese e l’art. 36 della l. Salva Italia.</a:t>
            </a:r>
          </a:p>
          <a:p>
            <a:r>
              <a:rPr lang="it-IT" dirty="0" smtClean="0"/>
              <a:t>Dall’abuso di posizione dominante, all’abuso di dipendenza economica, alle clausole abusive vietate. Gli squilibri di potere nel settore alimentare. </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Autofit/>
          </a:bodyPr>
          <a:lstStyle/>
          <a:p>
            <a:r>
              <a:rPr lang="it-IT" sz="2800" b="1" dirty="0" smtClean="0">
                <a:solidFill>
                  <a:srgbClr val="FF0000"/>
                </a:solidFill>
              </a:rPr>
              <a:t>Argomenti trattati a lezione</a:t>
            </a:r>
            <a:endParaRPr lang="it-IT" sz="2800" dirty="0">
              <a:solidFill>
                <a:srgbClr val="FF0000"/>
              </a:solidFill>
            </a:endParaRPr>
          </a:p>
        </p:txBody>
      </p:sp>
      <p:sp>
        <p:nvSpPr>
          <p:cNvPr id="3" name="Segnaposto contenuto 2"/>
          <p:cNvSpPr>
            <a:spLocks noGrp="1"/>
          </p:cNvSpPr>
          <p:nvPr>
            <p:ph idx="1"/>
          </p:nvPr>
        </p:nvSpPr>
        <p:spPr>
          <a:xfrm>
            <a:off x="251520" y="836712"/>
            <a:ext cx="8712968" cy="5289451"/>
          </a:xfrm>
        </p:spPr>
        <p:txBody>
          <a:bodyPr>
            <a:normAutofit fontScale="25000" lnSpcReduction="20000"/>
          </a:bodyPr>
          <a:lstStyle/>
          <a:p>
            <a:pPr>
              <a:buNone/>
            </a:pPr>
            <a:r>
              <a:rPr lang="it-IT" b="1" dirty="0"/>
              <a:t> </a:t>
            </a:r>
            <a:endParaRPr lang="it-IT" sz="3400" dirty="0"/>
          </a:p>
          <a:p>
            <a:pPr marL="0" indent="0">
              <a:lnSpc>
                <a:spcPct val="120000"/>
              </a:lnSpc>
              <a:buNone/>
            </a:pPr>
            <a:r>
              <a:rPr lang="it-IT" sz="5600" b="1" dirty="0" smtClean="0">
                <a:latin typeface="Times New Roman" pitchFamily="18" charset="0"/>
                <a:cs typeface="Times New Roman" pitchFamily="18" charset="0"/>
              </a:rPr>
              <a:t>Syllabus</a:t>
            </a:r>
            <a:r>
              <a:rPr lang="it-IT" sz="5600" b="1" dirty="0">
                <a:latin typeface="Times New Roman" pitchFamily="18" charset="0"/>
                <a:cs typeface="Times New Roman" pitchFamily="18" charset="0"/>
              </a:rPr>
              <a:t>	</a:t>
            </a:r>
            <a:endParaRPr lang="it-IT" sz="5600" dirty="0">
              <a:latin typeface="Times New Roman" pitchFamily="18" charset="0"/>
              <a:cs typeface="Times New Roman" pitchFamily="18" charset="0"/>
            </a:endParaRPr>
          </a:p>
          <a:p>
            <a:pPr marL="0" indent="0">
              <a:lnSpc>
                <a:spcPct val="120000"/>
              </a:lnSpc>
              <a:buNone/>
            </a:pPr>
            <a:r>
              <a:rPr lang="it-IT" sz="5600" dirty="0" smtClean="0">
                <a:latin typeface="Times New Roman" pitchFamily="18" charset="0"/>
                <a:cs typeface="Times New Roman" pitchFamily="18" charset="0"/>
              </a:rPr>
              <a:t>Il </a:t>
            </a:r>
            <a:r>
              <a:rPr lang="it-IT" sz="5600" dirty="0">
                <a:latin typeface="Times New Roman" pitchFamily="18" charset="0"/>
                <a:cs typeface="Times New Roman" pitchFamily="18" charset="0"/>
              </a:rPr>
              <a:t>corso verte sul diritto della concorrenza italiano </a:t>
            </a:r>
            <a:r>
              <a:rPr lang="it-IT" sz="5600" dirty="0" smtClean="0">
                <a:latin typeface="Times New Roman" pitchFamily="18" charset="0"/>
                <a:cs typeface="Times New Roman" pitchFamily="18" charset="0"/>
              </a:rPr>
              <a:t>ed europeo, </a:t>
            </a:r>
            <a:r>
              <a:rPr lang="it-IT" sz="5600" dirty="0">
                <a:latin typeface="Times New Roman" pitchFamily="18" charset="0"/>
                <a:cs typeface="Times New Roman" pitchFamily="18" charset="0"/>
              </a:rPr>
              <a:t>con qualche riferimento all’esperienza americana e di altri Paesi.  </a:t>
            </a:r>
            <a:endParaRPr lang="it-IT" sz="5600" dirty="0" smtClean="0">
              <a:latin typeface="Times New Roman" pitchFamily="18" charset="0"/>
              <a:cs typeface="Times New Roman" pitchFamily="18" charset="0"/>
            </a:endParaRPr>
          </a:p>
          <a:p>
            <a:pPr marL="0" indent="0">
              <a:lnSpc>
                <a:spcPct val="120000"/>
              </a:lnSpc>
              <a:buNone/>
            </a:pPr>
            <a:r>
              <a:rPr lang="it-IT" sz="5600" dirty="0" smtClean="0">
                <a:latin typeface="Times New Roman" pitchFamily="18" charset="0"/>
                <a:cs typeface="Times New Roman" pitchFamily="18" charset="0"/>
              </a:rPr>
              <a:t>Il diritto della concorrenza è un sistema di norme volte ad incentivare le imprese a tenere condotte competitive sul mercato poiché si ritiene che tali condotte favoriscano la ricerca dell’efficienza e per tale via la massimizzazione del benessere sociale.</a:t>
            </a:r>
          </a:p>
          <a:p>
            <a:pPr marL="0" indent="0">
              <a:lnSpc>
                <a:spcPct val="120000"/>
              </a:lnSpc>
              <a:buNone/>
            </a:pPr>
            <a:endParaRPr lang="it-IT" sz="5600" dirty="0" smtClean="0">
              <a:latin typeface="Times New Roman" pitchFamily="18" charset="0"/>
              <a:cs typeface="Times New Roman" pitchFamily="18" charset="0"/>
            </a:endParaRPr>
          </a:p>
          <a:p>
            <a:pPr marL="0" indent="0">
              <a:lnSpc>
                <a:spcPct val="120000"/>
              </a:lnSpc>
              <a:buNone/>
            </a:pPr>
            <a:r>
              <a:rPr lang="it-IT" sz="5600" dirty="0" smtClean="0">
                <a:latin typeface="Times New Roman" pitchFamily="18" charset="0"/>
                <a:cs typeface="Times New Roman" pitchFamily="18" charset="0"/>
              </a:rPr>
              <a:t>	</a:t>
            </a:r>
            <a:r>
              <a:rPr lang="it-IT" sz="5600" dirty="0" err="1" smtClean="0">
                <a:latin typeface="Times New Roman" pitchFamily="18" charset="0"/>
                <a:cs typeface="Times New Roman" pitchFamily="18" charset="0"/>
              </a:rPr>
              <a:t>Comp</a:t>
            </a:r>
            <a:r>
              <a:rPr lang="it-IT" sz="5600" dirty="0" smtClean="0">
                <a:latin typeface="Times New Roman" pitchFamily="18" charset="0"/>
                <a:cs typeface="Times New Roman" pitchFamily="18" charset="0"/>
              </a:rPr>
              <a:t> </a:t>
            </a:r>
            <a:r>
              <a:rPr lang="it-IT" sz="5600" dirty="0" smtClean="0">
                <a:latin typeface="Times New Roman" pitchFamily="18" charset="0"/>
                <a:cs typeface="Times New Roman" pitchFamily="18" charset="0"/>
                <a:sym typeface="Symbol"/>
              </a:rPr>
              <a:t> </a:t>
            </a:r>
            <a:r>
              <a:rPr lang="it-IT" sz="5600" dirty="0" err="1" smtClean="0">
                <a:latin typeface="Times New Roman" pitchFamily="18" charset="0"/>
                <a:cs typeface="Times New Roman" pitchFamily="18" charset="0"/>
                <a:sym typeface="Symbol"/>
              </a:rPr>
              <a:t>Eff</a:t>
            </a:r>
            <a:r>
              <a:rPr lang="it-IT" sz="5600" dirty="0" smtClean="0">
                <a:latin typeface="Times New Roman" pitchFamily="18" charset="0"/>
                <a:cs typeface="Times New Roman" pitchFamily="18" charset="0"/>
                <a:sym typeface="Symbol"/>
              </a:rPr>
              <a:t>  TW = (Consumer Surplus (CS) + </a:t>
            </a:r>
            <a:r>
              <a:rPr lang="it-IT" sz="5600" dirty="0" err="1" smtClean="0">
                <a:latin typeface="Times New Roman" pitchFamily="18" charset="0"/>
                <a:cs typeface="Times New Roman" pitchFamily="18" charset="0"/>
                <a:sym typeface="Symbol"/>
              </a:rPr>
              <a:t>Producer</a:t>
            </a:r>
            <a:r>
              <a:rPr lang="it-IT" sz="5600" dirty="0" smtClean="0">
                <a:latin typeface="Times New Roman" pitchFamily="18" charset="0"/>
                <a:cs typeface="Times New Roman" pitchFamily="18" charset="0"/>
                <a:sym typeface="Symbol"/>
              </a:rPr>
              <a:t> Surplus (PS)).</a:t>
            </a:r>
          </a:p>
          <a:p>
            <a:pPr marL="0" indent="0">
              <a:lnSpc>
                <a:spcPct val="120000"/>
              </a:lnSpc>
              <a:buNone/>
            </a:pPr>
            <a:r>
              <a:rPr lang="it-IT" sz="5600" dirty="0" smtClean="0">
                <a:latin typeface="Times New Roman" pitchFamily="18" charset="0"/>
                <a:cs typeface="Times New Roman" pitchFamily="18" charset="0"/>
                <a:sym typeface="Symbol"/>
              </a:rPr>
              <a:t>	</a:t>
            </a:r>
          </a:p>
          <a:p>
            <a:pPr marL="0" indent="0">
              <a:lnSpc>
                <a:spcPct val="120000"/>
              </a:lnSpc>
              <a:buNone/>
            </a:pPr>
            <a:r>
              <a:rPr lang="it-IT" sz="5600" dirty="0" smtClean="0">
                <a:latin typeface="Times New Roman" pitchFamily="18" charset="0"/>
                <a:cs typeface="Times New Roman" pitchFamily="18" charset="0"/>
                <a:sym typeface="Symbol"/>
              </a:rPr>
              <a:t>	a. Ma è sempre stato così ? </a:t>
            </a:r>
          </a:p>
          <a:p>
            <a:pPr marL="0" indent="0">
              <a:lnSpc>
                <a:spcPct val="120000"/>
              </a:lnSpc>
              <a:buNone/>
            </a:pPr>
            <a:r>
              <a:rPr lang="it-IT" sz="5600" dirty="0" smtClean="0">
                <a:latin typeface="Times New Roman" pitchFamily="18" charset="0"/>
                <a:cs typeface="Times New Roman" pitchFamily="18" charset="0"/>
                <a:sym typeface="Symbol"/>
              </a:rPr>
              <a:t>	b. L’andamento di CS e PS non sempre è positivamente correlato. Che fare ? </a:t>
            </a:r>
          </a:p>
          <a:p>
            <a:pPr marL="0" indent="0">
              <a:lnSpc>
                <a:spcPct val="120000"/>
              </a:lnSpc>
              <a:buNone/>
            </a:pPr>
            <a:r>
              <a:rPr lang="it-IT" sz="5600" dirty="0" smtClean="0">
                <a:latin typeface="Times New Roman" pitchFamily="18" charset="0"/>
                <a:cs typeface="Times New Roman" pitchFamily="18" charset="0"/>
                <a:sym typeface="Symbol"/>
              </a:rPr>
              <a:t>	c. Problema ulteriore: CS o CS =  </a:t>
            </a:r>
            <a:r>
              <a:rPr lang="it-IT" sz="5600" dirty="0" err="1" smtClean="0">
                <a:latin typeface="Times New Roman" pitchFamily="18" charset="0"/>
                <a:cs typeface="Times New Roman" pitchFamily="18" charset="0"/>
                <a:sym typeface="Symbol"/>
              </a:rPr>
              <a:t>CS</a:t>
            </a:r>
            <a:r>
              <a:rPr lang="it-IT" sz="5600" baseline="-25000" dirty="0" err="1" smtClean="0">
                <a:latin typeface="Times New Roman" pitchFamily="18" charset="0"/>
                <a:cs typeface="Times New Roman" pitchFamily="18" charset="0"/>
                <a:sym typeface="Symbol"/>
              </a:rPr>
              <a:t>i</a:t>
            </a:r>
            <a:r>
              <a:rPr lang="it-IT" sz="5600" dirty="0" smtClean="0">
                <a:latin typeface="Times New Roman" pitchFamily="18" charset="0"/>
                <a:cs typeface="Times New Roman" pitchFamily="18" charset="0"/>
                <a:sym typeface="Symbol"/>
              </a:rPr>
              <a:t> ? </a:t>
            </a:r>
            <a:endParaRPr lang="it-IT" sz="5600" dirty="0" smtClean="0">
              <a:latin typeface="Times New Roman" pitchFamily="18" charset="0"/>
              <a:cs typeface="Times New Roman" pitchFamily="18" charset="0"/>
            </a:endParaRPr>
          </a:p>
          <a:p>
            <a:pPr marL="0" indent="0">
              <a:lnSpc>
                <a:spcPct val="120000"/>
              </a:lnSpc>
              <a:buNone/>
            </a:pPr>
            <a:r>
              <a:rPr lang="it-IT" sz="5600" dirty="0" smtClean="0">
                <a:latin typeface="Times New Roman" pitchFamily="18" charset="0"/>
                <a:cs typeface="Times New Roman" pitchFamily="18" charset="0"/>
                <a:sym typeface="Symbol"/>
              </a:rPr>
              <a:t>	d. E’ così in tutti i mercati (aree di non applicazione, di immunità, di esenzione parziale, ecc.)?</a:t>
            </a:r>
          </a:p>
          <a:p>
            <a:pPr marL="0" indent="0">
              <a:lnSpc>
                <a:spcPct val="120000"/>
              </a:lnSpc>
              <a:buNone/>
            </a:pPr>
            <a:endParaRPr lang="it-IT" sz="5600" dirty="0">
              <a:latin typeface="Times New Roman" pitchFamily="18" charset="0"/>
              <a:cs typeface="Times New Roman" pitchFamily="18" charset="0"/>
            </a:endParaRPr>
          </a:p>
          <a:p>
            <a:pPr marL="0" indent="0">
              <a:lnSpc>
                <a:spcPct val="120000"/>
              </a:lnSpc>
              <a:buNone/>
            </a:pPr>
            <a:r>
              <a:rPr lang="it-IT" sz="5600" dirty="0" smtClean="0">
                <a:latin typeface="Times New Roman" pitchFamily="18" charset="0"/>
                <a:cs typeface="Times New Roman" pitchFamily="18" charset="0"/>
              </a:rPr>
              <a:t>Dopo </a:t>
            </a:r>
            <a:r>
              <a:rPr lang="it-IT" sz="5600" dirty="0">
                <a:latin typeface="Times New Roman" pitchFamily="18" charset="0"/>
                <a:cs typeface="Times New Roman" pitchFamily="18" charset="0"/>
              </a:rPr>
              <a:t>avere esaminato la nascita delle prime legislazioni antitrust, il corso si sofferma sugli obiettivi espliciti e impliciti delle politiche di concorrenza per poi valutare come le norme antitrust siano in concreto attuate: il cuore del corso è quindi rappresentato dallo studio della disciplina delle intese, degli abusi di posizione dominante e del controllo delle concentrazioni. Particolare attenzione verrà data ad alcuni concetti chiave, quali quelli di mercato di riferimento, potere di mercato, impresa (e gruppo), controllo, restrizione consistente della concorrenza, efficienza, posizione dominante. </a:t>
            </a:r>
          </a:p>
          <a:p>
            <a:pPr marL="0" indent="0">
              <a:lnSpc>
                <a:spcPct val="120000"/>
              </a:lnSpc>
              <a:buNone/>
            </a:pPr>
            <a:r>
              <a:rPr lang="it-IT" sz="5600" u="sng" dirty="0" smtClean="0">
                <a:latin typeface="Times New Roman" pitchFamily="18" charset="0"/>
                <a:cs typeface="Times New Roman" pitchFamily="18" charset="0"/>
              </a:rPr>
              <a:t>Metodo</a:t>
            </a:r>
            <a:r>
              <a:rPr lang="it-IT" sz="5600" dirty="0">
                <a:latin typeface="Times New Roman" pitchFamily="18" charset="0"/>
                <a:cs typeface="Times New Roman" pitchFamily="18" charset="0"/>
              </a:rPr>
              <a:t>: durante il corso si alterneranno lezioni </a:t>
            </a:r>
            <a:r>
              <a:rPr lang="it-IT" sz="5600" dirty="0" smtClean="0">
                <a:latin typeface="Times New Roman" pitchFamily="18" charset="0"/>
                <a:cs typeface="Times New Roman" pitchFamily="18" charset="0"/>
              </a:rPr>
              <a:t>frontali  con la discussione di </a:t>
            </a:r>
            <a:r>
              <a:rPr lang="it-IT" sz="5600" dirty="0">
                <a:latin typeface="Times New Roman" pitchFamily="18" charset="0"/>
                <a:cs typeface="Times New Roman" pitchFamily="18" charset="0"/>
              </a:rPr>
              <a:t>casi e </a:t>
            </a:r>
            <a:r>
              <a:rPr lang="it-IT" sz="5600" dirty="0" smtClean="0">
                <a:latin typeface="Times New Roman" pitchFamily="18" charset="0"/>
                <a:cs typeface="Times New Roman" pitchFamily="18" charset="0"/>
              </a:rPr>
              <a:t>sentenze. Si </a:t>
            </a:r>
            <a:r>
              <a:rPr lang="it-IT" sz="5600" dirty="0">
                <a:latin typeface="Times New Roman" pitchFamily="18" charset="0"/>
                <a:cs typeface="Times New Roman" pitchFamily="18" charset="0"/>
              </a:rPr>
              <a:t>raccomanda di conseguenza una </a:t>
            </a:r>
            <a:r>
              <a:rPr lang="it-IT" sz="5600" b="1" dirty="0">
                <a:latin typeface="Times New Roman" pitchFamily="18" charset="0"/>
                <a:cs typeface="Times New Roman" pitchFamily="18" charset="0"/>
              </a:rPr>
              <a:t>presenza </a:t>
            </a:r>
            <a:r>
              <a:rPr lang="it-IT" sz="5600" dirty="0">
                <a:latin typeface="Times New Roman" pitchFamily="18" charset="0"/>
                <a:cs typeface="Times New Roman" pitchFamily="18" charset="0"/>
              </a:rPr>
              <a:t>costante, e una </a:t>
            </a:r>
            <a:r>
              <a:rPr lang="it-IT" sz="5600" b="1" dirty="0">
                <a:latin typeface="Times New Roman" pitchFamily="18" charset="0"/>
                <a:cs typeface="Times New Roman" pitchFamily="18" charset="0"/>
              </a:rPr>
              <a:t>partecipazione </a:t>
            </a:r>
            <a:r>
              <a:rPr lang="it-IT" sz="5600" b="1" dirty="0" smtClean="0">
                <a:latin typeface="Times New Roman" pitchFamily="18" charset="0"/>
                <a:cs typeface="Times New Roman" pitchFamily="18" charset="0"/>
              </a:rPr>
              <a:t>attiva</a:t>
            </a:r>
            <a:r>
              <a:rPr lang="it-IT" sz="5600" dirty="0" smtClean="0">
                <a:latin typeface="Times New Roman" pitchFamily="18" charset="0"/>
                <a:cs typeface="Times New Roman" pitchFamily="18" charset="0"/>
              </a:rPr>
              <a:t>. </a:t>
            </a:r>
            <a:endParaRPr lang="it-IT" sz="5600" dirty="0">
              <a:latin typeface="Times New Roman" pitchFamily="18" charset="0"/>
              <a:cs typeface="Times New Roman" pitchFamily="18" charset="0"/>
            </a:endParaRPr>
          </a:p>
          <a:p>
            <a:pPr marL="0" indent="0">
              <a:lnSpc>
                <a:spcPct val="120000"/>
              </a:lnSpc>
              <a:buNone/>
            </a:pPr>
            <a:r>
              <a:rPr lang="it-IT" sz="5600" dirty="0">
                <a:latin typeface="Times New Roman" pitchFamily="18" charset="0"/>
                <a:cs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Libro di testo e materiali</a:t>
            </a:r>
            <a:endParaRPr lang="it-IT" dirty="0"/>
          </a:p>
        </p:txBody>
      </p:sp>
      <p:sp>
        <p:nvSpPr>
          <p:cNvPr id="3" name="Segnaposto contenuto 2"/>
          <p:cNvSpPr>
            <a:spLocks noGrp="1"/>
          </p:cNvSpPr>
          <p:nvPr>
            <p:ph idx="1"/>
          </p:nvPr>
        </p:nvSpPr>
        <p:spPr/>
        <p:txBody>
          <a:bodyPr>
            <a:normAutofit fontScale="47500" lnSpcReduction="20000"/>
          </a:bodyPr>
          <a:lstStyle/>
          <a:p>
            <a:pPr>
              <a:buNone/>
            </a:pPr>
            <a:r>
              <a:rPr lang="it-IT" cap="small" dirty="0" smtClean="0"/>
              <a:t>	</a:t>
            </a:r>
            <a:r>
              <a:rPr lang="it-IT" sz="4400" cap="small" dirty="0" smtClean="0"/>
              <a:t>F Ghezzi, G. Olivieri, </a:t>
            </a:r>
            <a:r>
              <a:rPr lang="it-IT" sz="4400" i="1" cap="small" dirty="0" smtClean="0"/>
              <a:t>Diritto antitrust, </a:t>
            </a:r>
            <a:r>
              <a:rPr lang="it-IT" sz="4400" cap="small" dirty="0" smtClean="0"/>
              <a:t>Giappichelli, Torino, 2013 </a:t>
            </a:r>
            <a:endParaRPr lang="it-IT" dirty="0" smtClean="0"/>
          </a:p>
          <a:p>
            <a:pPr>
              <a:buNone/>
            </a:pPr>
            <a:endParaRPr lang="it-IT" dirty="0" smtClean="0"/>
          </a:p>
          <a:p>
            <a:pPr>
              <a:buNone/>
            </a:pPr>
            <a:r>
              <a:rPr lang="it-IT" dirty="0" smtClean="0"/>
              <a:t>	Nota bene: il libro è in corso di pubblicazione. Se ritarda, inserisco le bozze dei primi capitoli su e-learning</a:t>
            </a:r>
          </a:p>
          <a:p>
            <a:pPr>
              <a:buNone/>
            </a:pPr>
            <a:r>
              <a:rPr lang="it-IT" dirty="0" smtClean="0"/>
              <a:t> </a:t>
            </a:r>
          </a:p>
          <a:p>
            <a:pPr>
              <a:buNone/>
            </a:pPr>
            <a:r>
              <a:rPr lang="it-IT" b="1" u="sng" dirty="0" smtClean="0"/>
              <a:t>Altri materiali</a:t>
            </a:r>
            <a:r>
              <a:rPr lang="it-IT" dirty="0" smtClean="0"/>
              <a:t>:</a:t>
            </a:r>
            <a:r>
              <a:rPr lang="it-IT" u="sng" dirty="0" smtClean="0"/>
              <a:t> </a:t>
            </a:r>
            <a:endParaRPr lang="it-IT" dirty="0" smtClean="0"/>
          </a:p>
          <a:p>
            <a:pPr>
              <a:buNone/>
            </a:pPr>
            <a:r>
              <a:rPr lang="it-IT" dirty="0" smtClean="0"/>
              <a:t>	I materiali, prevalentemente casi, </a:t>
            </a:r>
            <a:r>
              <a:rPr lang="it-IT" i="1" dirty="0" smtClean="0"/>
              <a:t>Comunicazioni </a:t>
            </a:r>
            <a:r>
              <a:rPr lang="it-IT" dirty="0" smtClean="0"/>
              <a:t>della Commissione Europea e presentazioni, saranno indicati a lezione e uploadati su e-learning. </a:t>
            </a:r>
          </a:p>
          <a:p>
            <a:pPr>
              <a:buNone/>
            </a:pPr>
            <a:r>
              <a:rPr lang="it-IT" dirty="0" smtClean="0"/>
              <a:t>	</a:t>
            </a:r>
          </a:p>
          <a:p>
            <a:pPr>
              <a:buNone/>
            </a:pPr>
            <a:r>
              <a:rPr lang="it-IT" dirty="0"/>
              <a:t>	</a:t>
            </a:r>
            <a:r>
              <a:rPr lang="it-IT" dirty="0" err="1" smtClean="0"/>
              <a:t>N.B</a:t>
            </a:r>
            <a:r>
              <a:rPr lang="it-IT" dirty="0" smtClean="0"/>
              <a:t>:   A fine novembre sarà pubblicata una tavola riassuntiva che segnala eventuali letture obbligatorie tra quelle messe a disposizione, così come paragrafi o capitoli del libro di testo da non studiare per l’esame.</a:t>
            </a:r>
          </a:p>
          <a:p>
            <a:pPr>
              <a:buNone/>
            </a:pPr>
            <a:r>
              <a:rPr lang="it-IT" dirty="0" smtClean="0"/>
              <a:t>	</a:t>
            </a:r>
          </a:p>
          <a:p>
            <a:pPr>
              <a:buNone/>
            </a:pPr>
            <a:r>
              <a:rPr lang="it-IT" dirty="0"/>
              <a:t>	</a:t>
            </a:r>
            <a:r>
              <a:rPr lang="it-IT" dirty="0" smtClean="0"/>
              <a:t>È ovviamente </a:t>
            </a:r>
            <a:r>
              <a:rPr lang="it-IT" u="sng" dirty="0" smtClean="0"/>
              <a:t>fondamentale</a:t>
            </a:r>
            <a:r>
              <a:rPr lang="it-IT" dirty="0" smtClean="0"/>
              <a:t> un’ottima conoscenza delle norme antitrust nazionali e comunitarie, ossia della l. 10 ottobre 1990, n. 287. e del D.P.R. 30 aprile 1998, n. 217, per quanto concerne la legislazione italiana; degli articoli 101 e 102 TfUE, del reg. CE n. 1/2003 e del reg. CE n. 139/2004, per quanto concerne la normativa comunitaria.</a:t>
            </a:r>
          </a:p>
          <a:p>
            <a:pPr>
              <a:buNone/>
            </a:pPr>
            <a:r>
              <a:rPr lang="it-IT" b="1" dirty="0" smtClean="0"/>
              <a:t> </a:t>
            </a:r>
            <a:endParaRPr lang="it-IT" dirty="0" smtClean="0"/>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Esame Prova di valutazione</a:t>
            </a:r>
            <a:endParaRPr lang="it-IT" dirty="0"/>
          </a:p>
        </p:txBody>
      </p:sp>
      <p:sp>
        <p:nvSpPr>
          <p:cNvPr id="3" name="Segnaposto contenuto 2"/>
          <p:cNvSpPr>
            <a:spLocks noGrp="1"/>
          </p:cNvSpPr>
          <p:nvPr>
            <p:ph idx="1"/>
          </p:nvPr>
        </p:nvSpPr>
        <p:spPr>
          <a:xfrm>
            <a:off x="457200" y="1340768"/>
            <a:ext cx="8229600" cy="4785395"/>
          </a:xfrm>
        </p:spPr>
        <p:txBody>
          <a:bodyPr>
            <a:normAutofit fontScale="55000" lnSpcReduction="20000"/>
          </a:bodyPr>
          <a:lstStyle/>
          <a:p>
            <a:pPr>
              <a:buNone/>
            </a:pPr>
            <a:r>
              <a:rPr lang="it-IT" b="1" dirty="0" smtClean="0"/>
              <a:t>	</a:t>
            </a:r>
            <a:endParaRPr lang="it-IT" dirty="0" smtClean="0"/>
          </a:p>
          <a:p>
            <a:pPr>
              <a:buNone/>
            </a:pPr>
            <a:r>
              <a:rPr lang="it-IT" dirty="0" smtClean="0"/>
              <a:t>	L’esame consiste in una </a:t>
            </a:r>
            <a:r>
              <a:rPr lang="it-IT" sz="4500" dirty="0" smtClean="0">
                <a:solidFill>
                  <a:srgbClr val="C00000"/>
                </a:solidFill>
              </a:rPr>
              <a:t>prova FINALE SCRITTA</a:t>
            </a:r>
            <a:r>
              <a:rPr lang="it-IT" dirty="0" smtClean="0"/>
              <a:t>. </a:t>
            </a:r>
          </a:p>
          <a:p>
            <a:pPr>
              <a:buNone/>
            </a:pPr>
            <a:r>
              <a:rPr lang="it-IT" dirty="0" smtClean="0"/>
              <a:t>	Non ci sono prove parziali e non sono previsti orali integrativi. </a:t>
            </a:r>
          </a:p>
          <a:p>
            <a:pPr>
              <a:buNone/>
            </a:pPr>
            <a:r>
              <a:rPr lang="it-IT" dirty="0" smtClean="0"/>
              <a:t>	</a:t>
            </a:r>
          </a:p>
          <a:p>
            <a:pPr>
              <a:buNone/>
            </a:pPr>
            <a:r>
              <a:rPr lang="it-IT" dirty="0"/>
              <a:t>	</a:t>
            </a:r>
            <a:r>
              <a:rPr lang="it-IT" dirty="0" smtClean="0"/>
              <a:t>La prova scritta finale è composta da tre domande aperte, volte a cogliere “verticalmente” la capacità di ragionamento e collegamento in relazione agli argomenti studiati. Si tratta di domande – soprattutto in forma di casi e questioni giuridiche da risolvere – che richiedono una buona preparazione ma soprattutto capacità di ragionamento e di collegamento tra i vari argomenti, secondo il metodo didattico seguito in classe. </a:t>
            </a:r>
          </a:p>
          <a:p>
            <a:pPr>
              <a:buNone/>
            </a:pPr>
            <a:r>
              <a:rPr lang="it-IT" dirty="0" smtClean="0"/>
              <a:t>		</a:t>
            </a:r>
          </a:p>
          <a:p>
            <a:pPr>
              <a:buNone/>
            </a:pPr>
            <a:r>
              <a:rPr lang="it-IT" dirty="0"/>
              <a:t>	</a:t>
            </a:r>
            <a:r>
              <a:rPr lang="it-IT" dirty="0" smtClean="0"/>
              <a:t>Qualora i risultati degli scritti siano significativamente inferiori alla media dei risultati per l’esame di concorrenza viene infine applicato un bonus volto a correggere verso l’alto la curva dei voti. Non si applicano, invece, penalizzazioni in caso di esito particolarmente positivo.</a:t>
            </a:r>
          </a:p>
          <a:p>
            <a:pPr>
              <a:buNone/>
            </a:pPr>
            <a:endParaRPr lang="it-IT" dirty="0" smtClean="0"/>
          </a:p>
          <a:p>
            <a:pPr>
              <a:buNone/>
            </a:pPr>
            <a:r>
              <a:rPr lang="it-IT" dirty="0" smtClean="0"/>
              <a:t>	Esempio: Compito ultimo. </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Autofit/>
          </a:bodyPr>
          <a:lstStyle/>
          <a:p>
            <a:r>
              <a:rPr lang="it-IT" sz="3200" dirty="0" smtClean="0">
                <a:solidFill>
                  <a:srgbClr val="C00000"/>
                </a:solidFill>
              </a:rPr>
              <a:t>Esempio (9 settembre)</a:t>
            </a:r>
            <a:endParaRPr lang="it-IT" sz="3200" dirty="0">
              <a:solidFill>
                <a:srgbClr val="C00000"/>
              </a:solidFill>
            </a:endParaRPr>
          </a:p>
        </p:txBody>
      </p:sp>
      <p:sp>
        <p:nvSpPr>
          <p:cNvPr id="3" name="Segnaposto contenuto 2"/>
          <p:cNvSpPr>
            <a:spLocks noGrp="1"/>
          </p:cNvSpPr>
          <p:nvPr>
            <p:ph idx="1"/>
          </p:nvPr>
        </p:nvSpPr>
        <p:spPr>
          <a:xfrm>
            <a:off x="179512" y="692696"/>
            <a:ext cx="8507288" cy="5616624"/>
          </a:xfrm>
        </p:spPr>
        <p:txBody>
          <a:bodyPr>
            <a:normAutofit fontScale="32500" lnSpcReduction="20000"/>
          </a:bodyPr>
          <a:lstStyle/>
          <a:p>
            <a:pPr marL="0" indent="0">
              <a:lnSpc>
                <a:spcPct val="120000"/>
              </a:lnSpc>
              <a:buNone/>
            </a:pPr>
            <a:endParaRPr lang="it-IT" dirty="0" smtClean="0"/>
          </a:p>
          <a:p>
            <a:pPr marL="0" indent="0">
              <a:lnSpc>
                <a:spcPct val="120000"/>
              </a:lnSpc>
              <a:buNone/>
            </a:pPr>
            <a:r>
              <a:rPr lang="it-IT" sz="4000" dirty="0" smtClean="0"/>
              <a:t>(1) Il Ministero della Difesa italiano bandisce una gara d’appalto per la fornitura di gasolio per i propri mezzi militari. I lotti sono aggiudicati con cadenza mensile. Alla gara chiedono di partecipare dodici imprese. Nel primo anno, ogni mese risulta aggiudicataria una impresa diversa e questo risultato (12 lotti, 12 imprese diverse vincitrici) si ripete pure nel secondo anno. Partendo da questo caso, dopo avere delineato la nozione di intesa, spiegare se la componente della condotta sul mercato sia un elemento sufficiente o meno al fine di dimostrare la presenza di una pratica concordata (o di un accordo). </a:t>
            </a:r>
          </a:p>
          <a:p>
            <a:pPr marL="0" indent="0">
              <a:lnSpc>
                <a:spcPct val="120000"/>
              </a:lnSpc>
              <a:buNone/>
            </a:pPr>
            <a:endParaRPr lang="it-IT" sz="3700" dirty="0" smtClean="0"/>
          </a:p>
          <a:p>
            <a:pPr marL="0" indent="0">
              <a:lnSpc>
                <a:spcPct val="120000"/>
              </a:lnSpc>
              <a:buNone/>
            </a:pPr>
            <a:r>
              <a:rPr lang="it-IT" sz="4000" dirty="0" smtClean="0"/>
              <a:t>(2) In un mercato concentrato e maturo, con domanda stabile e prodotti scarsamente differenziati, operano principalmente 6 imprese: A, con una quota di mercato (d’ora in poi QM) del 35%; B con una QM del 28%%; C con una QM del 7%; D con una QM del 6%; E con una QM del 7%; F con una QM del 5%. La parte restante dell’offerta è frastagliata tra numerosi piccoli produttori, soprattutto locali. </a:t>
            </a:r>
          </a:p>
          <a:p>
            <a:pPr marL="0" indent="0">
              <a:lnSpc>
                <a:spcPct val="120000"/>
              </a:lnSpc>
              <a:buNone/>
            </a:pPr>
            <a:r>
              <a:rPr lang="it-IT" sz="4000" dirty="0" smtClean="0"/>
              <a:t>B intende acquisire il controllo di E, impresa tra l’altro nota per la sua particolare dinamicità, che l’ha portata a crescere in breve tempo sul mercato, grazie anche ad alcune politiche di marketing azzeccate. </a:t>
            </a:r>
          </a:p>
          <a:p>
            <a:pPr marL="0" indent="0">
              <a:lnSpc>
                <a:spcPct val="120000"/>
              </a:lnSpc>
              <a:buNone/>
            </a:pPr>
            <a:r>
              <a:rPr lang="it-IT" sz="4000" dirty="0" smtClean="0"/>
              <a:t>Supponendo che l’operazione ricada nell’ambito di applicazione della l. 287/1990, provate a sviluppare i principali argomenti che potrebbero condurre l’Autorità a ritenere pericolosa l’acquisizione sotto il profilo concorrenziale. </a:t>
            </a:r>
          </a:p>
          <a:p>
            <a:pPr marL="0" indent="0">
              <a:lnSpc>
                <a:spcPct val="120000"/>
              </a:lnSpc>
              <a:buNone/>
            </a:pPr>
            <a:r>
              <a:rPr lang="it-IT" sz="4000" dirty="0" smtClean="0"/>
              <a:t> </a:t>
            </a:r>
          </a:p>
          <a:p>
            <a:pPr marL="0" indent="0">
              <a:lnSpc>
                <a:spcPct val="120000"/>
              </a:lnSpc>
              <a:buNone/>
            </a:pPr>
            <a:r>
              <a:rPr lang="it-IT" sz="4000" dirty="0" smtClean="0"/>
              <a:t>(3) A, produttore dei pneumatici “xy”, intima al concessionario italiano B di non promuovere le vendite con pubblicità che non sia in lingua italiana e, soprattutto, di applicare un determinato sovrapprezzo nei confronti dei clienti (società di autotrasporto, autoriparazioni, gommisti, singoli automobilisti) stranieri. </a:t>
            </a:r>
          </a:p>
          <a:p>
            <a:pPr marL="0" indent="0">
              <a:lnSpc>
                <a:spcPct val="120000"/>
              </a:lnSpc>
              <a:buNone/>
            </a:pPr>
            <a:r>
              <a:rPr lang="it-IT" sz="4000" dirty="0" smtClean="0"/>
              <a:t>In secondo luogo, B, per salvaguardare le sue commissioni sulle vendite, propone a C e D, rispettivamente produttore e distributore italiano dei pneumatici concorrenti “</a:t>
            </a:r>
            <a:r>
              <a:rPr lang="it-IT" sz="4000" dirty="0" err="1" smtClean="0"/>
              <a:t>qz</a:t>
            </a:r>
            <a:r>
              <a:rPr lang="it-IT" sz="4000" dirty="0" smtClean="0"/>
              <a:t>”, un  patto di spartizione della clientela italiana. </a:t>
            </a:r>
          </a:p>
          <a:p>
            <a:pPr marL="0" indent="0">
              <a:lnSpc>
                <a:spcPct val="120000"/>
              </a:lnSpc>
              <a:buNone/>
            </a:pPr>
            <a:r>
              <a:rPr lang="it-IT" sz="4000" dirty="0" smtClean="0"/>
              <a:t>Inquadrate sinteticamente le due pratiche, soffermarsi sui criteri che devono essere utilizzati per stabilire se imputare la prima e la seconda condotta al produttore A o al distributore B. </a:t>
            </a:r>
          </a:p>
          <a:p>
            <a:pPr marL="0" indent="0">
              <a:lnSpc>
                <a:spcPct val="120000"/>
              </a:lnSpc>
              <a:buNone/>
            </a:pPr>
            <a:r>
              <a:rPr lang="it-IT" sz="4000" dirty="0" smtClean="0"/>
              <a:t>Perché l’imputazione delle due pratiche è rilevante ? Mostrare le possibili conseguenze a seconda che le due pratiche siano imputate ad A, B, o a entrambi.</a:t>
            </a:r>
            <a:endParaRPr lang="it-IT"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Valutazione 	</a:t>
            </a:r>
            <a:endParaRPr lang="it-IT" dirty="0"/>
          </a:p>
        </p:txBody>
      </p:sp>
      <p:sp>
        <p:nvSpPr>
          <p:cNvPr id="3" name="Segnaposto contenuto 2"/>
          <p:cNvSpPr>
            <a:spLocks noGrp="1"/>
          </p:cNvSpPr>
          <p:nvPr>
            <p:ph idx="1"/>
          </p:nvPr>
        </p:nvSpPr>
        <p:spPr/>
        <p:txBody>
          <a:bodyPr/>
          <a:lstStyle/>
          <a:p>
            <a:pPr>
              <a:buNone/>
            </a:pPr>
            <a:r>
              <a:rPr lang="it-IT" dirty="0" smtClean="0"/>
              <a:t>Esame</a:t>
            </a:r>
          </a:p>
          <a:p>
            <a:pPr>
              <a:buNone/>
            </a:pPr>
            <a:r>
              <a:rPr lang="it-IT" dirty="0" smtClean="0"/>
              <a:t>Libro di testo</a:t>
            </a:r>
          </a:p>
          <a:p>
            <a:pPr>
              <a:buNone/>
            </a:pPr>
            <a:r>
              <a:rPr lang="it-IT" dirty="0" smtClean="0"/>
              <a:t>Difficoltà</a:t>
            </a:r>
          </a:p>
          <a:p>
            <a:pPr>
              <a:buNone/>
            </a:pPr>
            <a:r>
              <a:rPr lang="it-IT" dirty="0" smtClean="0"/>
              <a:t>Partecipazione attiva (interazione)</a:t>
            </a:r>
          </a:p>
          <a:p>
            <a:pPr>
              <a:buNone/>
            </a:pPr>
            <a:r>
              <a:rPr lang="it-IT" dirty="0" smtClean="0"/>
              <a:t>Alcune possibili ripetizioni</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Ricevimento</a:t>
            </a:r>
            <a:endParaRPr lang="it-IT" dirty="0">
              <a:solidFill>
                <a:srgbClr val="C00000"/>
              </a:solidFill>
            </a:endParaRPr>
          </a:p>
        </p:txBody>
      </p:sp>
      <p:sp>
        <p:nvSpPr>
          <p:cNvPr id="3" name="Segnaposto contenuto 2"/>
          <p:cNvSpPr>
            <a:spLocks noGrp="1"/>
          </p:cNvSpPr>
          <p:nvPr>
            <p:ph idx="1"/>
          </p:nvPr>
        </p:nvSpPr>
        <p:spPr/>
        <p:txBody>
          <a:bodyPr>
            <a:normAutofit fontScale="92500" lnSpcReduction="10000"/>
          </a:bodyPr>
          <a:lstStyle/>
          <a:p>
            <a:pPr>
              <a:buNone/>
            </a:pPr>
            <a:r>
              <a:rPr lang="it-IT" dirty="0" smtClean="0"/>
              <a:t>	Federico </a:t>
            </a:r>
            <a:r>
              <a:rPr lang="it-IT" dirty="0" err="1" smtClean="0"/>
              <a:t>Ghezzi</a:t>
            </a:r>
            <a:r>
              <a:rPr lang="it-IT" dirty="0" smtClean="0"/>
              <a:t> riceve il mercoledì, dalle 12.15 alle 13.15, in Via Röntgen 1, primo piano, corridoio E1, stanza 11.  </a:t>
            </a:r>
          </a:p>
          <a:p>
            <a:pPr>
              <a:buNone/>
            </a:pPr>
            <a:r>
              <a:rPr lang="it-IT" dirty="0"/>
              <a:t>	</a:t>
            </a:r>
            <a:r>
              <a:rPr lang="it-IT" dirty="0" err="1" smtClean="0"/>
              <a:t>email</a:t>
            </a:r>
            <a:r>
              <a:rPr lang="it-IT" dirty="0" smtClean="0"/>
              <a:t>: federico.ghezzi@unibocconi.it</a:t>
            </a:r>
          </a:p>
          <a:p>
            <a:pPr>
              <a:buNone/>
            </a:pPr>
            <a:r>
              <a:rPr lang="it-IT" dirty="0" smtClean="0"/>
              <a:t>	</a:t>
            </a:r>
          </a:p>
          <a:p>
            <a:pPr>
              <a:buNone/>
            </a:pPr>
            <a:r>
              <a:rPr lang="it-IT" dirty="0"/>
              <a:t>	</a:t>
            </a:r>
            <a:r>
              <a:rPr lang="it-IT" dirty="0" smtClean="0"/>
              <a:t>I ricevimenti del tutor saranno comunicati in classe e sull’e-learning</a:t>
            </a:r>
          </a:p>
          <a:p>
            <a:pPr>
              <a:buNone/>
            </a:pPr>
            <a:r>
              <a:rPr lang="it-IT" dirty="0"/>
              <a:t>	</a:t>
            </a:r>
            <a:endParaRPr lang="it-IT" dirty="0" smtClean="0"/>
          </a:p>
          <a:p>
            <a:pPr>
              <a:buNone/>
            </a:pPr>
            <a:r>
              <a:rPr lang="it-IT" dirty="0"/>
              <a:t>	</a:t>
            </a:r>
            <a:endParaRPr lang="it-IT" dirty="0" smtClean="0"/>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Programma e sequenza PROVVISORIA delle lezioni</a:t>
            </a:r>
            <a:endParaRPr lang="it-IT" dirty="0"/>
          </a:p>
        </p:txBody>
      </p:sp>
      <p:sp>
        <p:nvSpPr>
          <p:cNvPr id="3" name="Segnaposto contenuto 2"/>
          <p:cNvSpPr>
            <a:spLocks noGrp="1"/>
          </p:cNvSpPr>
          <p:nvPr>
            <p:ph idx="1"/>
          </p:nvPr>
        </p:nvSpPr>
        <p:spPr/>
        <p:txBody>
          <a:bodyPr>
            <a:normAutofit fontScale="85000" lnSpcReduction="20000"/>
          </a:bodyPr>
          <a:lstStyle/>
          <a:p>
            <a:pPr>
              <a:buNone/>
            </a:pPr>
            <a:r>
              <a:rPr lang="it-IT" dirty="0" smtClean="0"/>
              <a:t>	</a:t>
            </a:r>
          </a:p>
          <a:p>
            <a:pPr>
              <a:buNone/>
            </a:pPr>
            <a:r>
              <a:rPr lang="it-IT" dirty="0" smtClean="0"/>
              <a:t>	Il seguente programma rappresenta la sequenza degli argomenti che saranno affrontati in classe. </a:t>
            </a:r>
          </a:p>
          <a:p>
            <a:pPr>
              <a:buNone/>
            </a:pPr>
            <a:r>
              <a:rPr lang="it-IT" dirty="0"/>
              <a:t>	</a:t>
            </a:r>
            <a:r>
              <a:rPr lang="it-IT" dirty="0" smtClean="0"/>
              <a:t>Non è possibile indicare gli argomenti trattati giorno per giorno sia perché alcuni di essi, essendo più ampi di altri, potrebbero richiedere di sforare in una lezione successiva. </a:t>
            </a:r>
          </a:p>
          <a:p>
            <a:pPr>
              <a:buNone/>
            </a:pPr>
            <a:r>
              <a:rPr lang="it-IT" dirty="0"/>
              <a:t>	</a:t>
            </a:r>
            <a:endParaRPr lang="it-IT" dirty="0" smtClean="0"/>
          </a:p>
          <a:p>
            <a:pPr>
              <a:buNone/>
            </a:pPr>
            <a:r>
              <a:rPr lang="it-IT" dirty="0" smtClean="0"/>
              <a:t>	Eventuali testimonianze, interventi esterni, seminari ecc., saranno comunicati su e-learning, oltre che in classe.</a:t>
            </a:r>
          </a:p>
          <a:p>
            <a:pPr>
              <a:buNone/>
            </a:pPr>
            <a:r>
              <a:rPr lang="it-IT"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3200" dirty="0" smtClean="0"/>
              <a:t>Sequenza  (genesi e inquadramento)</a:t>
            </a:r>
            <a:endParaRPr lang="it-IT" sz="3200" dirty="0"/>
          </a:p>
        </p:txBody>
      </p:sp>
      <p:sp>
        <p:nvSpPr>
          <p:cNvPr id="3" name="Segnaposto contenuto 2"/>
          <p:cNvSpPr>
            <a:spLocks noGrp="1"/>
          </p:cNvSpPr>
          <p:nvPr>
            <p:ph idx="1"/>
          </p:nvPr>
        </p:nvSpPr>
        <p:spPr>
          <a:xfrm>
            <a:off x="457200" y="980728"/>
            <a:ext cx="8229600" cy="5145435"/>
          </a:xfrm>
        </p:spPr>
        <p:txBody>
          <a:bodyPr>
            <a:normAutofit fontScale="32500" lnSpcReduction="20000"/>
          </a:bodyPr>
          <a:lstStyle/>
          <a:p>
            <a:pPr>
              <a:buNone/>
            </a:pPr>
            <a:r>
              <a:rPr lang="it-IT" sz="4800" dirty="0" smtClean="0"/>
              <a:t>	</a:t>
            </a:r>
          </a:p>
          <a:p>
            <a:pPr>
              <a:buNone/>
            </a:pPr>
            <a:r>
              <a:rPr lang="it-IT" sz="4800" dirty="0"/>
              <a:t>	</a:t>
            </a:r>
            <a:r>
              <a:rPr lang="it-IT" sz="4800" dirty="0" smtClean="0"/>
              <a:t>Antitrust: un’introduzione. Da Augusto imperatore allo </a:t>
            </a:r>
            <a:r>
              <a:rPr lang="it-IT" sz="4800" dirty="0" err="1" smtClean="0"/>
              <a:t>Sherman</a:t>
            </a:r>
            <a:r>
              <a:rPr lang="it-IT" sz="4800" dirty="0" smtClean="0"/>
              <a:t> </a:t>
            </a:r>
            <a:r>
              <a:rPr lang="it-IT" sz="4800" dirty="0" err="1" smtClean="0"/>
              <a:t>Act</a:t>
            </a:r>
            <a:r>
              <a:rPr lang="it-IT" sz="4800" dirty="0" smtClean="0"/>
              <a:t>. Economia e politica; la tutela delle piccole imprese; la libertà di intrapresa. Standard Oil e le sette sorelle.</a:t>
            </a:r>
          </a:p>
          <a:p>
            <a:pPr>
              <a:buNone/>
            </a:pPr>
            <a:r>
              <a:rPr lang="it-IT" sz="4800" dirty="0" smtClean="0"/>
              <a:t>	Dagli Stati Uniti all’Europa. La politica nell’economia. La Germania e la guerra. La reazione Statunitense in Germania e in Giappone. La nascita dell’Europa. Il Trattato CECA; il Trattato di Roma. Perché non si parla di concentrazioni ?</a:t>
            </a:r>
          </a:p>
          <a:p>
            <a:pPr>
              <a:buNone/>
            </a:pPr>
            <a:r>
              <a:rPr lang="it-IT" sz="4800" dirty="0" smtClean="0"/>
              <a:t>	Dall’Europa all’Italia. Nessuno vuole l’antitrust. Le ragioni degli oppositori e i loro limiti. L’introduzione della legge antitrust in Italia e i quattro pilastri. Rapporti con l’ordinamento comunitario. </a:t>
            </a:r>
          </a:p>
          <a:p>
            <a:pPr>
              <a:buNone/>
            </a:pPr>
            <a:r>
              <a:rPr lang="it-IT" sz="4800" dirty="0" smtClean="0"/>
              <a:t>	I modelli e gli attori. L’applicazione della legge. Enforcement “pubblico” della legge antitrust in Europa e in Italia. Enforcement e politiche della concorrenza. La Commissione e l’Autorità garante. Cenni al network di autorità europee (ECN). Globalizzazione e antitrust. La cooperazione mondiale. L’altra faccia: l’enforcement privato. Cenni al ruolo e alla funzione Cronaca di un successo (americano) e di un fallimento (europeo), quantomeno in relazione al risarcimento dei danni. </a:t>
            </a:r>
          </a:p>
          <a:p>
            <a:pPr>
              <a:buNone/>
            </a:pPr>
            <a:r>
              <a:rPr lang="it-IT" sz="4800" dirty="0" smtClean="0"/>
              <a:t>	I fondamenti economici. Efficienza allocativa; il problema della ripartizione della torta. Un tentativo di spiegazione sulle differenze di approccio USA-UE. L’analisi si complica. I vari conflitti (oggi e domani, classi di consumatori, mercati a due lati). Come operano le autorità antitrust ? Il sentiero naturale di sviluppo dei mercati (e i suoi detrattori). Le autorità antitrust sono (quasi) dei giudici, o sono dei regolatori ? </a:t>
            </a:r>
          </a:p>
          <a:p>
            <a:pPr>
              <a:buNone/>
            </a:pPr>
            <a:r>
              <a:rPr lang="it-IT" sz="4800" dirty="0" smtClean="0"/>
              <a:t>	L’ABC dell’antitrust. Il mercato rilevante ossia la cornice del quadro che ci si appresta a dipingere. Mercato rilevante e fattispecie. Mercato rilevante e prospettive ex post ed ex ante.</a:t>
            </a:r>
          </a:p>
          <a:p>
            <a:pPr>
              <a:buNone/>
            </a:pPr>
            <a:r>
              <a:rPr lang="it-IT" sz="4800" dirty="0" smtClean="0"/>
              <a:t>	L’ABC dell’antitrust. Il potere di mercato. Gli elementi costitutivi del potere sul mercato.  </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541</Words>
  <Application>Microsoft Office PowerPoint</Application>
  <PresentationFormat>Presentazione su schermo (4:3)</PresentationFormat>
  <Paragraphs>117</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Programma provvisorio e regole del corso di diritto comm. progredito (antitrust law) Cod. 50101</vt:lpstr>
      <vt:lpstr>Argomenti trattati a lezione</vt:lpstr>
      <vt:lpstr>Libro di testo e materiali</vt:lpstr>
      <vt:lpstr>Esame Prova di valutazione</vt:lpstr>
      <vt:lpstr>Esempio (9 settembre)</vt:lpstr>
      <vt:lpstr>Valutazione  </vt:lpstr>
      <vt:lpstr>Ricevimento</vt:lpstr>
      <vt:lpstr>Programma e sequenza PROVVISORIA delle lezioni</vt:lpstr>
      <vt:lpstr>Sequenza  (genesi e inquadramento)</vt:lpstr>
      <vt:lpstr>(segue): le intese</vt:lpstr>
      <vt:lpstr>(segue): Abusi e concentrazioni.</vt:lpstr>
      <vt:lpstr>(Segue): enforcement, competenza, e limiti.</vt:lpstr>
    </vt:vector>
  </TitlesOfParts>
  <Company>Universita' Luigi Bocconi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 provvisorio e regole del corso di diritto comm. progredito (antitrust law) Cod. 50101</dc:title>
  <dc:creator>User Default</dc:creator>
  <cp:lastModifiedBy>User Default</cp:lastModifiedBy>
  <cp:revision>11</cp:revision>
  <dcterms:created xsi:type="dcterms:W3CDTF">2012-09-07T15:10:54Z</dcterms:created>
  <dcterms:modified xsi:type="dcterms:W3CDTF">2014-04-07T10:12:59Z</dcterms:modified>
</cp:coreProperties>
</file>